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74" r:id="rId2"/>
  </p:sldMasterIdLst>
  <p:sldIdLst>
    <p:sldId id="294" r:id="rId3"/>
    <p:sldId id="394" r:id="rId4"/>
    <p:sldId id="396" r:id="rId5"/>
    <p:sldId id="399" r:id="rId6"/>
    <p:sldId id="410" r:id="rId7"/>
    <p:sldId id="408" r:id="rId8"/>
    <p:sldId id="409" r:id="rId9"/>
    <p:sldId id="400" r:id="rId10"/>
    <p:sldId id="407" r:id="rId11"/>
    <p:sldId id="414" r:id="rId12"/>
    <p:sldId id="398" r:id="rId13"/>
    <p:sldId id="412" r:id="rId14"/>
    <p:sldId id="413" r:id="rId15"/>
    <p:sldId id="41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2D02"/>
    <a:srgbClr val="643351"/>
    <a:srgbClr val="F77915"/>
    <a:srgbClr val="B7ACA4"/>
    <a:srgbClr val="3E3E3C"/>
    <a:srgbClr val="B4C6D0"/>
    <a:srgbClr val="1E1E1E"/>
    <a:srgbClr val="FF4100"/>
    <a:srgbClr val="181816"/>
    <a:srgbClr val="222A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41" autoAdjust="0"/>
    <p:restoredTop sz="94660"/>
  </p:normalViewPr>
  <p:slideViewPr>
    <p:cSldViewPr snapToGrid="0">
      <p:cViewPr varScale="1">
        <p:scale>
          <a:sx n="45" d="100"/>
          <a:sy n="45" d="100"/>
        </p:scale>
        <p:origin x="72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B6F19-CC71-2E8D-B247-E482E9AACD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57ACD9-31E8-7750-3F9A-39D8B8EE37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946F4-FAB6-4680-56DA-CB7002158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5AE0-489C-4F45-A8D3-76D50FCE6064}" type="datetimeFigureOut">
              <a:rPr lang="en-US" smtClean="0"/>
              <a:t>7/22/2023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B1409-5DDE-DE40-F2B8-5FB1DEC12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B6C4E-A087-0C78-8F98-374484159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519C1-C9A2-44B6-9518-8CE68701CC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775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46FF9-380F-4504-1648-979A33A9C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693768-300A-82D0-403B-86C83B3D6D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9F9B7-DB58-F14C-3E3F-127B6AC6F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5AE0-489C-4F45-A8D3-76D50FCE6064}" type="datetimeFigureOut">
              <a:rPr lang="en-US" smtClean="0"/>
              <a:t>7/22/2023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1F175-9E07-969E-CB3B-65289BEA6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B5B2F-55C4-FE20-3818-D49FD120A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519C1-C9A2-44B6-9518-8CE68701CC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316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CD4A0C-588A-CE4A-4775-DE6CCB6236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F256DD-550F-158A-84ED-286640CEDC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4B9F3-099C-D192-6452-DFDB9B67F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5AE0-489C-4F45-A8D3-76D50FCE6064}" type="datetimeFigureOut">
              <a:rPr lang="en-US" smtClean="0"/>
              <a:t>7/22/2023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0900D-F93D-AD56-8BB9-144AC325B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8D69E-D11E-4C97-1370-A4048FA9F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519C1-C9A2-44B6-9518-8CE68701CC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203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B6F19-CC71-2E8D-B247-E482E9AACD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57ACD9-31E8-7750-3F9A-39D8B8EE37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946F4-FAB6-4680-56DA-CB7002158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5AE0-489C-4F45-A8D3-76D50FCE60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B1409-5DDE-DE40-F2B8-5FB1DEC12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B6C4E-A087-0C78-8F98-374484159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519C1-C9A2-44B6-9518-8CE68701CC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698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213C0-CCA3-D1DB-DDE6-754F96EDA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AB11E-A996-126B-8F30-7AB90E079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19DEB-B572-AC9D-2004-5EB650C31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5AE0-489C-4F45-A8D3-76D50FCE60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FEA7F-A5BD-D54F-401C-FC3D7833E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89E29-CE75-44BE-A01C-560489687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519C1-C9A2-44B6-9518-8CE68701CC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089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D8435-4BCB-C830-C767-64180E282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E40D88-EFCD-4E28-0B03-95196C2A1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12113-3163-704E-6C1F-5AAE72806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5AE0-489C-4F45-A8D3-76D50FCE60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F0CFF-D90E-B425-5991-7C2C5B8E7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F3745C-1324-4250-DC4E-32915EADF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519C1-C9A2-44B6-9518-8CE68701CC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855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03E4D-11D0-C0F6-F775-E2864A774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2B1AD-2135-D93B-F140-AF4F7C2499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6E5E74-6AB8-6650-57A2-E9AE14232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D0AC83-AA1A-8255-BC04-9C900CE11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5AE0-489C-4F45-A8D3-76D50FCE60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BBF3C5-D4BC-0797-8225-7CDB391EE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D83942-7308-4E54-488F-3AEBBD228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519C1-C9A2-44B6-9518-8CE68701CC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069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DB869-6EEA-61EA-402F-E518F8421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B74ABE-5F58-7D8A-E69E-359690D2F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BFCC7-8989-0A63-2351-AA941EA8F6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CFD6D7-32C0-CB28-AA8D-747DEABC4E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1A7579-1C28-2F37-6C7B-4FD6FD3C6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8340EE-94A0-356B-CD09-05961047C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5AE0-489C-4F45-A8D3-76D50FCE60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C3092E-F9C4-5860-4D01-E7DE11339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A83EF2-242D-AA03-E6B3-827600BA0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519C1-C9A2-44B6-9518-8CE68701CC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306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A0000-B6FF-6266-735C-F73013EE5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E99A82-F0F1-F651-82C7-983954F07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5AE0-489C-4F45-A8D3-76D50FCE60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EC21D3-E0AC-5DD0-D7BB-548C302F2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E00DE-BF20-0BF7-D450-7C1D56CED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519C1-C9A2-44B6-9518-8CE68701CC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358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80676C-21B4-4310-624B-83018F88C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5AE0-489C-4F45-A8D3-76D50FCE60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97CE85-AE92-212A-AB8A-AD5FF0827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6E64EB-1DD2-EA6B-36B5-491DCA3DC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519C1-C9A2-44B6-9518-8CE68701CC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343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26503-B8D1-554B-7D81-AB9710AAD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54117-9F77-41A3-D9F9-7212BDDBC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DD8E93-3776-596C-7726-61E460B22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218B29-843F-058E-0D46-0A7FA6D7D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5AE0-489C-4F45-A8D3-76D50FCE60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822665-5960-B7B4-A990-7366F03AB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C1A382-AB88-5273-BB9B-CBD0FD065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519C1-C9A2-44B6-9518-8CE68701CC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389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213C0-CCA3-D1DB-DDE6-754F96EDA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AB11E-A996-126B-8F30-7AB90E079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19DEB-B572-AC9D-2004-5EB650C31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5AE0-489C-4F45-A8D3-76D50FCE6064}" type="datetimeFigureOut">
              <a:rPr lang="en-US" smtClean="0"/>
              <a:t>7/22/2023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FEA7F-A5BD-D54F-401C-FC3D7833E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89E29-CE75-44BE-A01C-560489687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519C1-C9A2-44B6-9518-8CE68701CC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6251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15A5F-F1A7-01F2-D1CD-D5DA85ACA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66A029-08F8-BB11-7C8D-8AFB63B4C2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06DEED-AB0C-F427-2CCF-CC15FD92E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17F219-E4E3-DD5B-293E-825828221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5AE0-489C-4F45-A8D3-76D50FCE60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E8D057-7DCD-6EB2-1C32-ACCD5DD7F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A4A99A-DEA9-2343-A27A-38230B6D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519C1-C9A2-44B6-9518-8CE68701CC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550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46FF9-380F-4504-1648-979A33A9C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693768-300A-82D0-403B-86C83B3D6D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9F9B7-DB58-F14C-3E3F-127B6AC6F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5AE0-489C-4F45-A8D3-76D50FCE60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1F175-9E07-969E-CB3B-65289BEA6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B5B2F-55C4-FE20-3818-D49FD120A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519C1-C9A2-44B6-9518-8CE68701CC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777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CD4A0C-588A-CE4A-4775-DE6CCB6236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F256DD-550F-158A-84ED-286640CEDC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4B9F3-099C-D192-6452-DFDB9B67F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5AE0-489C-4F45-A8D3-76D50FCE60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0900D-F93D-AD56-8BB9-144AC325B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8D69E-D11E-4C97-1370-A4048FA9F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519C1-C9A2-44B6-9518-8CE68701CC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98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D8435-4BCB-C830-C767-64180E282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E40D88-EFCD-4E28-0B03-95196C2A1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12113-3163-704E-6C1F-5AAE72806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5AE0-489C-4F45-A8D3-76D50FCE6064}" type="datetimeFigureOut">
              <a:rPr lang="en-US" smtClean="0"/>
              <a:t>7/22/2023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F0CFF-D90E-B425-5991-7C2C5B8E7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F3745C-1324-4250-DC4E-32915EADF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519C1-C9A2-44B6-9518-8CE68701CC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923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03E4D-11D0-C0F6-F775-E2864A774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2B1AD-2135-D93B-F140-AF4F7C2499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6E5E74-6AB8-6650-57A2-E9AE14232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D0AC83-AA1A-8255-BC04-9C900CE11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5AE0-489C-4F45-A8D3-76D50FCE6064}" type="datetimeFigureOut">
              <a:rPr lang="en-US" smtClean="0"/>
              <a:t>7/22/2023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BBF3C5-D4BC-0797-8225-7CDB391EE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D83942-7308-4E54-488F-3AEBBD228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519C1-C9A2-44B6-9518-8CE68701CC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121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DB869-6EEA-61EA-402F-E518F8421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B74ABE-5F58-7D8A-E69E-359690D2F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BFCC7-8989-0A63-2351-AA941EA8F6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CFD6D7-32C0-CB28-AA8D-747DEABC4E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1A7579-1C28-2F37-6C7B-4FD6FD3C6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8340EE-94A0-356B-CD09-05961047C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5AE0-489C-4F45-A8D3-76D50FCE6064}" type="datetimeFigureOut">
              <a:rPr lang="en-US" smtClean="0"/>
              <a:t>7/22/2023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C3092E-F9C4-5860-4D01-E7DE11339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A83EF2-242D-AA03-E6B3-827600BA0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519C1-C9A2-44B6-9518-8CE68701CC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624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A0000-B6FF-6266-735C-F73013EE5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E99A82-F0F1-F651-82C7-983954F07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5AE0-489C-4F45-A8D3-76D50FCE6064}" type="datetimeFigureOut">
              <a:rPr lang="en-US" smtClean="0"/>
              <a:t>7/22/2023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EC21D3-E0AC-5DD0-D7BB-548C302F2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E00DE-BF20-0BF7-D450-7C1D56CED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519C1-C9A2-44B6-9518-8CE68701CC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432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80676C-21B4-4310-624B-83018F88C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5AE0-489C-4F45-A8D3-76D50FCE6064}" type="datetimeFigureOut">
              <a:rPr lang="en-US" smtClean="0"/>
              <a:t>7/22/2023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97CE85-AE92-212A-AB8A-AD5FF0827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6E64EB-1DD2-EA6B-36B5-491DCA3DC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519C1-C9A2-44B6-9518-8CE68701CC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597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26503-B8D1-554B-7D81-AB9710AAD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54117-9F77-41A3-D9F9-7212BDDBC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DD8E93-3776-596C-7726-61E460B22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218B29-843F-058E-0D46-0A7FA6D7D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5AE0-489C-4F45-A8D3-76D50FCE6064}" type="datetimeFigureOut">
              <a:rPr lang="en-US" smtClean="0"/>
              <a:t>7/22/2023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822665-5960-B7B4-A990-7366F03AB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C1A382-AB88-5273-BB9B-CBD0FD065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519C1-C9A2-44B6-9518-8CE68701CC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093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15A5F-F1A7-01F2-D1CD-D5DA85ACA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66A029-08F8-BB11-7C8D-8AFB63B4C2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06DEED-AB0C-F427-2CCF-CC15FD92E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17F219-E4E3-DD5B-293E-825828221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5AE0-489C-4F45-A8D3-76D50FCE6064}" type="datetimeFigureOut">
              <a:rPr lang="en-US" smtClean="0"/>
              <a:t>7/22/2023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E8D057-7DCD-6EB2-1C32-ACCD5DD7F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A4A99A-DEA9-2343-A27A-38230B6D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519C1-C9A2-44B6-9518-8CE68701CC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836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DF3520-A71D-F259-3CDF-67698E3EA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3E3A21-1D88-FE96-BBE6-23BCD899E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F10DB-82E8-05C7-71B9-BFE04AEDA9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45AE0-489C-4F45-A8D3-76D50FCE6064}" type="datetimeFigureOut">
              <a:rPr lang="en-US" smtClean="0"/>
              <a:t>7/22/2023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643F9-8186-8DE2-C5D6-B929E84CC1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38338-8D27-11A1-B7AB-42DEAAD0ED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519C1-C9A2-44B6-9518-8CE68701CC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734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DF3520-A71D-F259-3CDF-67698E3EA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3E3A21-1D88-FE96-BBE6-23BCD899E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F10DB-82E8-05C7-71B9-BFE04AEDA9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45AE0-489C-4F45-A8D3-76D50FCE60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643F9-8186-8DE2-C5D6-B929E84CC1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38338-8D27-11A1-B7AB-42DEAAD0ED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519C1-C9A2-44B6-9518-8CE68701CC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879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2203" y="3229037"/>
            <a:ext cx="4547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b="1" dirty="0">
                <a:cs typeface="B Nazanin" pitchFamily="2" charset="-78"/>
              </a:rPr>
              <a:t>مروری اجمالی بر اقتصاد صنایع نساجی و پوشاک</a:t>
            </a:r>
            <a:endParaRPr lang="en-US" sz="2800" b="1" dirty="0">
              <a:cs typeface="B Nazanin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724" y="5299627"/>
            <a:ext cx="4547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b="1" dirty="0">
                <a:cs typeface="B Nazanin" pitchFamily="2" charset="-78"/>
              </a:rPr>
              <a:t>تیرماه 1402</a:t>
            </a:r>
            <a:endParaRPr lang="en-US" sz="2800" b="1" dirty="0">
              <a:cs typeface="B Nazanin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F3CF9E-244B-15D7-6F49-BF4CC19C1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651" y="1621785"/>
            <a:ext cx="6803146" cy="456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16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2203" y="3229037"/>
            <a:ext cx="4547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b="1" dirty="0">
                <a:cs typeface="B Nazanin" pitchFamily="2" charset="-78"/>
              </a:rPr>
              <a:t>مروری اجمالی بر اقتصاد صنایع نساجی و پوشاک</a:t>
            </a:r>
            <a:endParaRPr lang="en-US" sz="2800" b="1" dirty="0">
              <a:cs typeface="B Nazanin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724" y="5299627"/>
            <a:ext cx="4547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b="1" dirty="0">
                <a:cs typeface="B Nazanin" pitchFamily="2" charset="-78"/>
              </a:rPr>
              <a:t>تیرماه 1402</a:t>
            </a:r>
            <a:endParaRPr lang="en-US" sz="2800" b="1" dirty="0">
              <a:cs typeface="B Nazanin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F3CF9E-244B-15D7-6F49-BF4CC19C1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651" y="1621785"/>
            <a:ext cx="6803146" cy="456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099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F07FA5-4559-D0AE-7E5D-CF6C296DE8DA}"/>
              </a:ext>
            </a:extLst>
          </p:cNvPr>
          <p:cNvSpPr/>
          <p:nvPr/>
        </p:nvSpPr>
        <p:spPr>
          <a:xfrm>
            <a:off x="0" y="226580"/>
            <a:ext cx="12192000" cy="6878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9B253AAD-CDF6-8BCF-BA35-0B1A9A6DA813}"/>
              </a:ext>
            </a:extLst>
          </p:cNvPr>
          <p:cNvSpPr txBox="1"/>
          <p:nvPr/>
        </p:nvSpPr>
        <p:spPr>
          <a:xfrm>
            <a:off x="619682" y="5247130"/>
            <a:ext cx="10952635" cy="65216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245745" algn="r" rtl="1">
              <a:lnSpc>
                <a:spcPct val="107000"/>
              </a:lnSpc>
              <a:spcAft>
                <a:spcPts val="800"/>
              </a:spcAft>
            </a:pPr>
            <a:r>
              <a:rPr lang="fa-IR" sz="1600" b="1" dirty="0">
                <a:solidFill>
                  <a:prstClr val="black"/>
                </a:solidFill>
                <a:latin typeface="Bahij Nassim"/>
                <a:cs typeface="B Traffic" panose="00000400000000000000" pitchFamily="2" charset="-78"/>
              </a:rPr>
              <a:t>اگرچه سهم صنایع نساجی و پوشاک از مجموع صادرات جهانی پائین است، اما این صنعت در زمره </a:t>
            </a:r>
            <a:r>
              <a:rPr lang="fa-IR" b="1" dirty="0">
                <a:solidFill>
                  <a:prstClr val="black"/>
                </a:solidFill>
                <a:latin typeface="Bahij Nassim"/>
                <a:cs typeface="B Traffic" panose="00000400000000000000" pitchFamily="2" charset="-78"/>
              </a:rPr>
              <a:t>صنایع با قدرت ارزآوری بالا </a:t>
            </a:r>
            <a:r>
              <a:rPr lang="fa-IR" sz="1600" b="1" dirty="0">
                <a:solidFill>
                  <a:prstClr val="black"/>
                </a:solidFill>
                <a:latin typeface="Bahij Nassim"/>
                <a:cs typeface="B Traffic" panose="00000400000000000000" pitchFamily="2" charset="-78"/>
              </a:rPr>
              <a:t>به شمار می رود. </a:t>
            </a:r>
          </a:p>
        </p:txBody>
      </p:sp>
      <p:pic>
        <p:nvPicPr>
          <p:cNvPr id="209" name="Picture 208">
            <a:extLst>
              <a:ext uri="{FF2B5EF4-FFF2-40B4-BE49-F238E27FC236}">
                <a16:creationId xmlns:a16="http://schemas.microsoft.com/office/drawing/2014/main" id="{31F11555-77A8-EFEA-6967-4AE6CE2BE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48" y="2296344"/>
            <a:ext cx="3571875" cy="1905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idx="4294967295"/>
          </p:nvPr>
        </p:nvSpPr>
        <p:spPr>
          <a:xfrm>
            <a:off x="3398091" y="396000"/>
            <a:ext cx="8698806" cy="348980"/>
          </a:xfrm>
        </p:spPr>
        <p:txBody>
          <a:bodyPr>
            <a:noAutofit/>
          </a:bodyPr>
          <a:lstStyle/>
          <a:p>
            <a:pPr algn="r" rtl="1"/>
            <a:r>
              <a:rPr lang="fa-IR" sz="2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B Zar" pitchFamily="2" charset="-78"/>
              </a:rPr>
              <a:t>1- توان ارزآوری صنایع نساجی و پوشاک</a:t>
            </a:r>
            <a:endParaRPr lang="en-US" sz="23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B Zar" pitchFamily="2" charset="-78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386" y="1493920"/>
            <a:ext cx="7803514" cy="3190814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E26120-BA8D-F0B7-7718-656EDF239B5D}"/>
              </a:ext>
            </a:extLst>
          </p:cNvPr>
          <p:cNvSpPr txBox="1"/>
          <p:nvPr/>
        </p:nvSpPr>
        <p:spPr>
          <a:xfrm>
            <a:off x="5589537" y="1523412"/>
            <a:ext cx="61029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800" b="1" dirty="0">
                <a:cs typeface="B Zar" panose="00000400000000000000" pitchFamily="2" charset="-78"/>
              </a:rPr>
              <a:t>ارزش هر تن کالای صادراتی:‌2000 دلار نساجی و 6000 دلار پوشاک</a:t>
            </a:r>
            <a:r>
              <a:rPr lang="en-US" sz="1800" b="1" dirty="0">
                <a:cs typeface="B Zar" panose="00000400000000000000" pitchFamily="2" charset="-78"/>
              </a:rPr>
              <a:t> </a:t>
            </a:r>
            <a:r>
              <a:rPr lang="fa-IR" sz="1800" b="1" dirty="0">
                <a:cs typeface="B Zar" panose="00000400000000000000" pitchFamily="2" charset="-78"/>
              </a:rPr>
              <a:t>(ارزش معادل در صنایع پتروشیمی و پایه نفتی: 605، در کل صنعت:‌1213،‌کشاورزی و صنایع غذایی:‌645 دلار)</a:t>
            </a:r>
          </a:p>
        </p:txBody>
      </p:sp>
    </p:spTree>
    <p:extLst>
      <p:ext uri="{BB962C8B-B14F-4D97-AF65-F5344CB8AC3E}">
        <p14:creationId xmlns:p14="http://schemas.microsoft.com/office/powerpoint/2010/main" val="2295279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F07FA5-4559-D0AE-7E5D-CF6C296DE8DA}"/>
              </a:ext>
            </a:extLst>
          </p:cNvPr>
          <p:cNvSpPr/>
          <p:nvPr/>
        </p:nvSpPr>
        <p:spPr>
          <a:xfrm>
            <a:off x="0" y="226580"/>
            <a:ext cx="12192000" cy="6878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idx="4294967295"/>
          </p:nvPr>
        </p:nvSpPr>
        <p:spPr>
          <a:xfrm>
            <a:off x="3398091" y="396000"/>
            <a:ext cx="8698806" cy="348980"/>
          </a:xfrm>
        </p:spPr>
        <p:txBody>
          <a:bodyPr>
            <a:noAutofit/>
          </a:bodyPr>
          <a:lstStyle/>
          <a:p>
            <a:pPr algn="r" rtl="1"/>
            <a:r>
              <a:rPr lang="fa-IR" sz="2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B Zar" pitchFamily="2" charset="-78"/>
              </a:rPr>
              <a:t>2- توان ارزآوری صنایع نساجی و پوشاک</a:t>
            </a:r>
            <a:endParaRPr lang="en-US" sz="23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B Zar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45384D-63C2-18F9-EA44-69525B1D3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82" y="1194745"/>
            <a:ext cx="11001880" cy="409769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CDE844-8013-5D54-7348-B74B0A66814C}"/>
              </a:ext>
            </a:extLst>
          </p:cNvPr>
          <p:cNvSpPr txBox="1"/>
          <p:nvPr/>
        </p:nvSpPr>
        <p:spPr>
          <a:xfrm>
            <a:off x="2438400" y="5340089"/>
            <a:ext cx="70626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مقایسه گرایش صادراتی در صنعت نساجی و پوشاک برحسب الگوی توزیع بنگاهی</a:t>
            </a: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21596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F07FA5-4559-D0AE-7E5D-CF6C296DE8DA}"/>
              </a:ext>
            </a:extLst>
          </p:cNvPr>
          <p:cNvSpPr/>
          <p:nvPr/>
        </p:nvSpPr>
        <p:spPr>
          <a:xfrm>
            <a:off x="0" y="226580"/>
            <a:ext cx="12192000" cy="6878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idx="4294967295"/>
          </p:nvPr>
        </p:nvSpPr>
        <p:spPr>
          <a:xfrm>
            <a:off x="3398091" y="396000"/>
            <a:ext cx="8698806" cy="348980"/>
          </a:xfrm>
        </p:spPr>
        <p:txBody>
          <a:bodyPr>
            <a:noAutofit/>
          </a:bodyPr>
          <a:lstStyle/>
          <a:p>
            <a:pPr algn="r" rtl="1"/>
            <a:r>
              <a:rPr lang="fa-IR" sz="2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B Zar" pitchFamily="2" charset="-78"/>
              </a:rPr>
              <a:t>3- توان ارزآوری صنایع نساجی و پوشاک</a:t>
            </a:r>
            <a:endParaRPr lang="en-US" sz="23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B Zar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CDE844-8013-5D54-7348-B74B0A66814C}"/>
              </a:ext>
            </a:extLst>
          </p:cNvPr>
          <p:cNvSpPr txBox="1"/>
          <p:nvPr/>
        </p:nvSpPr>
        <p:spPr>
          <a:xfrm>
            <a:off x="1884217" y="5943600"/>
            <a:ext cx="8423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مقایسه تطبیقی تغییرات مقیاس متوسط بنگاهی صنعت نساجی و پوشاک با متوسط بخش صنعتی</a:t>
            </a: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593E12-2ED2-29B4-BAB2-79795F592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55" y="1131439"/>
            <a:ext cx="11709689" cy="459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373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F07FA5-4559-D0AE-7E5D-CF6C296DE8DA}"/>
              </a:ext>
            </a:extLst>
          </p:cNvPr>
          <p:cNvSpPr/>
          <p:nvPr/>
        </p:nvSpPr>
        <p:spPr>
          <a:xfrm>
            <a:off x="0" y="226580"/>
            <a:ext cx="12192000" cy="6878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idx="4294967295"/>
          </p:nvPr>
        </p:nvSpPr>
        <p:spPr>
          <a:xfrm>
            <a:off x="3398091" y="396000"/>
            <a:ext cx="8698806" cy="348980"/>
          </a:xfrm>
        </p:spPr>
        <p:txBody>
          <a:bodyPr>
            <a:noAutofit/>
          </a:bodyPr>
          <a:lstStyle/>
          <a:p>
            <a:pPr algn="r" rtl="1"/>
            <a:r>
              <a:rPr lang="fa-IR" sz="23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B Zar" pitchFamily="2" charset="-78"/>
              </a:rPr>
              <a:t>4- راهبردهای مسلط جهانی در تولید صنعتی مشتمل بر صنایع پوشاک </a:t>
            </a:r>
            <a:endParaRPr lang="en-US" sz="23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B Zar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CDE844-8013-5D54-7348-B74B0A66814C}"/>
              </a:ext>
            </a:extLst>
          </p:cNvPr>
          <p:cNvSpPr txBox="1"/>
          <p:nvPr/>
        </p:nvSpPr>
        <p:spPr>
          <a:xfrm>
            <a:off x="8922327" y="1676400"/>
            <a:ext cx="30202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a-I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سیر تکوینی راهبردهای مسلط تولید در صنایع ساخت محور در جهان</a:t>
            </a: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1C43C1-3214-2008-C556-513EB83A9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1992"/>
            <a:ext cx="8423564" cy="56116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124E607-17BA-9089-C58D-D0F672DAB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294" y="6548127"/>
            <a:ext cx="3562350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71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F9D3E7D9-BFF2-9B9C-44CD-4ACECE42BA25}"/>
              </a:ext>
            </a:extLst>
          </p:cNvPr>
          <p:cNvSpPr/>
          <p:nvPr/>
        </p:nvSpPr>
        <p:spPr>
          <a:xfrm>
            <a:off x="2086757" y="1238602"/>
            <a:ext cx="8243455" cy="52479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CECF35DF-0574-236B-B703-F47FAADDB5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852986"/>
              </p:ext>
            </p:extLst>
          </p:nvPr>
        </p:nvGraphicFramePr>
        <p:xfrm>
          <a:off x="746902" y="1687478"/>
          <a:ext cx="10753614" cy="21945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584538">
                  <a:extLst>
                    <a:ext uri="{9D8B030D-6E8A-4147-A177-3AD203B41FA5}">
                      <a16:colId xmlns:a16="http://schemas.microsoft.com/office/drawing/2014/main" val="1140533203"/>
                    </a:ext>
                  </a:extLst>
                </a:gridCol>
                <a:gridCol w="3584538">
                  <a:extLst>
                    <a:ext uri="{9D8B030D-6E8A-4147-A177-3AD203B41FA5}">
                      <a16:colId xmlns:a16="http://schemas.microsoft.com/office/drawing/2014/main" val="2013465602"/>
                    </a:ext>
                  </a:extLst>
                </a:gridCol>
                <a:gridCol w="3584538">
                  <a:extLst>
                    <a:ext uri="{9D8B030D-6E8A-4147-A177-3AD203B41FA5}">
                      <a16:colId xmlns:a16="http://schemas.microsoft.com/office/drawing/2014/main" val="12124777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B Zar" panose="00000400000000000000" pitchFamily="2" charset="-78"/>
                        </a:rPr>
                        <a:t>سهم از ارزش ستانده صنعتی:2.03 درصد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8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B Zar" panose="00000400000000000000" pitchFamily="2" charset="-78"/>
                      </a:endParaRPr>
                    </a:p>
                  </a:txBody>
                  <a:tcP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B Zar" panose="00000400000000000000" pitchFamily="2" charset="-7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B Zar" panose="00000400000000000000" pitchFamily="2" charset="-78"/>
                        </a:rPr>
                        <a:t>سهم از هزینه مواد اولیه صنعتی:1.8 درصد</a:t>
                      </a:r>
                    </a:p>
                  </a:txBody>
                  <a:tcP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735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>
                          <a:cs typeface="B Zar" panose="00000400000000000000" pitchFamily="2" charset="-78"/>
                        </a:rPr>
                        <a:t>توان خلق ارزش افزوده صنعتی: 1.73 برابر بالاتر از متوسط صنعت (45 درصد در برابر 27 درصد)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800" b="1" dirty="0">
                        <a:cs typeface="B Zar" panose="00000400000000000000" pitchFamily="2" charset="-7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>
                          <a:cs typeface="B Zar" panose="00000400000000000000" pitchFamily="2" charset="-78"/>
                        </a:rPr>
                        <a:t>سهم از ارزش ستانده صنعتی: 2.63 درصد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1424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>
                          <a:cs typeface="B Zar" panose="00000400000000000000" pitchFamily="2" charset="-78"/>
                        </a:rPr>
                        <a:t>سهم از اشتغال صنعتی:6.51 درصد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800" b="1" dirty="0">
                        <a:cs typeface="B Zar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800" b="1" dirty="0">
                        <a:cs typeface="B Zar" panose="00000400000000000000" pitchFamily="2" charset="-7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dirty="0">
                          <a:solidFill>
                            <a:srgbClr val="000000"/>
                          </a:solidFill>
                          <a:latin typeface="Bahij Nassim"/>
                          <a:ea typeface="Calibri" panose="020F0502020204030204" pitchFamily="34" charset="0"/>
                          <a:cs typeface="B Lotus" panose="00000400000000000000" pitchFamily="2" charset="-78"/>
                        </a:rPr>
                        <a:t>سهم 7 درصدی از بنگاه­های صنعتی 10 نفر کارکن به بالا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6031444"/>
                  </a:ext>
                </a:extLst>
              </a:tr>
            </a:tbl>
          </a:graphicData>
        </a:graphic>
      </p:graphicFrame>
      <p:sp>
        <p:nvSpPr>
          <p:cNvPr id="16" name="Arrow: Left-Right 15">
            <a:extLst>
              <a:ext uri="{FF2B5EF4-FFF2-40B4-BE49-F238E27FC236}">
                <a16:creationId xmlns:a16="http://schemas.microsoft.com/office/drawing/2014/main" id="{9ACEFB4E-916C-A957-2A85-43961D26C0BE}"/>
              </a:ext>
            </a:extLst>
          </p:cNvPr>
          <p:cNvSpPr/>
          <p:nvPr/>
        </p:nvSpPr>
        <p:spPr>
          <a:xfrm>
            <a:off x="5001489" y="2181314"/>
            <a:ext cx="2189018" cy="623454"/>
          </a:xfrm>
          <a:prstGeom prst="leftRightArrow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Arrow: Left-Right 16">
            <a:extLst>
              <a:ext uri="{FF2B5EF4-FFF2-40B4-BE49-F238E27FC236}">
                <a16:creationId xmlns:a16="http://schemas.microsoft.com/office/drawing/2014/main" id="{87F34B3F-AC59-F12B-1A5E-CDA9012BF517}"/>
              </a:ext>
            </a:extLst>
          </p:cNvPr>
          <p:cNvSpPr/>
          <p:nvPr/>
        </p:nvSpPr>
        <p:spPr>
          <a:xfrm>
            <a:off x="4987635" y="2900934"/>
            <a:ext cx="2189018" cy="623454"/>
          </a:xfrm>
          <a:prstGeom prst="leftRightArrow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Arrow: Left-Right 17">
            <a:extLst>
              <a:ext uri="{FF2B5EF4-FFF2-40B4-BE49-F238E27FC236}">
                <a16:creationId xmlns:a16="http://schemas.microsoft.com/office/drawing/2014/main" id="{D2241BE3-827F-1FA5-B85D-0E040A566BCC}"/>
              </a:ext>
            </a:extLst>
          </p:cNvPr>
          <p:cNvSpPr/>
          <p:nvPr/>
        </p:nvSpPr>
        <p:spPr>
          <a:xfrm>
            <a:off x="4987635" y="3848513"/>
            <a:ext cx="2189018" cy="623454"/>
          </a:xfrm>
          <a:prstGeom prst="leftRightArrow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Arrow: Left-Right 18">
            <a:extLst>
              <a:ext uri="{FF2B5EF4-FFF2-40B4-BE49-F238E27FC236}">
                <a16:creationId xmlns:a16="http://schemas.microsoft.com/office/drawing/2014/main" id="{2AA3F7E3-4628-0BFE-A259-E9BB112FFE7E}"/>
              </a:ext>
            </a:extLst>
          </p:cNvPr>
          <p:cNvSpPr/>
          <p:nvPr/>
        </p:nvSpPr>
        <p:spPr>
          <a:xfrm>
            <a:off x="4987635" y="4733839"/>
            <a:ext cx="2189018" cy="623454"/>
          </a:xfrm>
          <a:prstGeom prst="leftRightArrow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9726DAF-E080-11BC-AB99-B5AE810B3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8" y="1562513"/>
            <a:ext cx="4572000" cy="45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BE6202-C99D-2FF7-F24B-DADC2CD39833}"/>
              </a:ext>
            </a:extLst>
          </p:cNvPr>
          <p:cNvSpPr txBox="1"/>
          <p:nvPr/>
        </p:nvSpPr>
        <p:spPr>
          <a:xfrm>
            <a:off x="2424547" y="413829"/>
            <a:ext cx="6102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b="1" dirty="0">
                <a:solidFill>
                  <a:prstClr val="black"/>
                </a:solidFill>
                <a:latin typeface="Bahij Nassim"/>
                <a:ea typeface="Times New Roman" panose="02020603050405020304" pitchFamily="18" charset="0"/>
                <a:cs typeface="B Zar" panose="00000400000000000000" pitchFamily="2" charset="-78"/>
              </a:rPr>
              <a:t>1. جایگاه صنعت نساجی و پوشاک در اقتصاد داخل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609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1ED4B5E-B783-871B-B4EE-7456A25E4500}"/>
              </a:ext>
            </a:extLst>
          </p:cNvPr>
          <p:cNvSpPr/>
          <p:nvPr/>
        </p:nvSpPr>
        <p:spPr>
          <a:xfrm>
            <a:off x="2085749" y="1360660"/>
            <a:ext cx="10080950" cy="5189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8540BF-28FF-2C1A-9D36-87E1DE70BBD8}"/>
              </a:ext>
            </a:extLst>
          </p:cNvPr>
          <p:cNvSpPr/>
          <p:nvPr/>
        </p:nvSpPr>
        <p:spPr>
          <a:xfrm>
            <a:off x="0" y="1373033"/>
            <a:ext cx="1987868" cy="51769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523C695-0DC7-8380-045C-6858B12AD80F}"/>
              </a:ext>
            </a:extLst>
          </p:cNvPr>
          <p:cNvGrpSpPr/>
          <p:nvPr/>
        </p:nvGrpSpPr>
        <p:grpSpPr>
          <a:xfrm>
            <a:off x="1576030" y="1422927"/>
            <a:ext cx="1098499" cy="2458181"/>
            <a:chOff x="5546905" y="2481661"/>
            <a:chExt cx="1272223" cy="271272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6328077-2DF5-CBC5-7B9C-70232A1C9B1C}"/>
                </a:ext>
              </a:extLst>
            </p:cNvPr>
            <p:cNvGrpSpPr/>
            <p:nvPr/>
          </p:nvGrpSpPr>
          <p:grpSpPr>
            <a:xfrm>
              <a:off x="5549167" y="2481661"/>
              <a:ext cx="1258392" cy="289560"/>
              <a:chOff x="5511444" y="2077800"/>
              <a:chExt cx="1258392" cy="289560"/>
            </a:xfrm>
          </p:grpSpPr>
          <p:sp>
            <p:nvSpPr>
              <p:cNvPr id="43" name="Diamond 42">
                <a:extLst>
                  <a:ext uri="{FF2B5EF4-FFF2-40B4-BE49-F238E27FC236}">
                    <a16:creationId xmlns:a16="http://schemas.microsoft.com/office/drawing/2014/main" id="{D1B33EF4-2212-1E08-E4BF-4785F559DAAF}"/>
                  </a:ext>
                </a:extLst>
              </p:cNvPr>
              <p:cNvSpPr/>
              <p:nvPr/>
            </p:nvSpPr>
            <p:spPr>
              <a:xfrm>
                <a:off x="5529216" y="2192101"/>
                <a:ext cx="1199243" cy="45719"/>
              </a:xfrm>
              <a:prstGeom prst="diamond">
                <a:avLst/>
              </a:pr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6000">
                    <a:schemeClr val="accent1">
                      <a:lumMod val="0"/>
                      <a:lumOff val="100000"/>
                    </a:schemeClr>
                  </a:gs>
                  <a:gs pos="51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6C45C779-5B97-A168-C6AA-392D4F3BCEDE}"/>
                  </a:ext>
                </a:extLst>
              </p:cNvPr>
              <p:cNvSpPr/>
              <p:nvPr/>
            </p:nvSpPr>
            <p:spPr>
              <a:xfrm>
                <a:off x="5511444" y="2077800"/>
                <a:ext cx="274320" cy="27432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55F88D76-A920-AFE7-9229-3757D636536C}"/>
                  </a:ext>
                </a:extLst>
              </p:cNvPr>
              <p:cNvSpPr/>
              <p:nvPr/>
            </p:nvSpPr>
            <p:spPr>
              <a:xfrm>
                <a:off x="6495516" y="2093040"/>
                <a:ext cx="274320" cy="27432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C5154BB-AA12-9AEE-C306-2DA38609A2B0}"/>
                </a:ext>
              </a:extLst>
            </p:cNvPr>
            <p:cNvGrpSpPr/>
            <p:nvPr/>
          </p:nvGrpSpPr>
          <p:grpSpPr>
            <a:xfrm>
              <a:off x="5548790" y="2885522"/>
              <a:ext cx="1258392" cy="289560"/>
              <a:chOff x="5511444" y="2077800"/>
              <a:chExt cx="1258392" cy="289560"/>
            </a:xfrm>
          </p:grpSpPr>
          <p:sp>
            <p:nvSpPr>
              <p:cNvPr id="40" name="Diamond 39">
                <a:extLst>
                  <a:ext uri="{FF2B5EF4-FFF2-40B4-BE49-F238E27FC236}">
                    <a16:creationId xmlns:a16="http://schemas.microsoft.com/office/drawing/2014/main" id="{0A5FB56A-AC2E-77F1-1001-25A906622958}"/>
                  </a:ext>
                </a:extLst>
              </p:cNvPr>
              <p:cNvSpPr/>
              <p:nvPr/>
            </p:nvSpPr>
            <p:spPr>
              <a:xfrm>
                <a:off x="5529216" y="2192101"/>
                <a:ext cx="1199243" cy="45719"/>
              </a:xfrm>
              <a:prstGeom prst="diamond">
                <a:avLst/>
              </a:pr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6000">
                    <a:schemeClr val="accent1">
                      <a:lumMod val="0"/>
                      <a:lumOff val="100000"/>
                    </a:schemeClr>
                  </a:gs>
                  <a:gs pos="51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F60BD32A-6CCB-E2B9-4422-3A17F95D1D83}"/>
                  </a:ext>
                </a:extLst>
              </p:cNvPr>
              <p:cNvSpPr/>
              <p:nvPr/>
            </p:nvSpPr>
            <p:spPr>
              <a:xfrm>
                <a:off x="5511444" y="2077800"/>
                <a:ext cx="274320" cy="27432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A7201BA8-3D28-5BCE-995A-DB113DF73EBF}"/>
                  </a:ext>
                </a:extLst>
              </p:cNvPr>
              <p:cNvSpPr/>
              <p:nvPr/>
            </p:nvSpPr>
            <p:spPr>
              <a:xfrm>
                <a:off x="6495516" y="2093040"/>
                <a:ext cx="274320" cy="27432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E48DFC2-4552-F9F1-02B8-D230273BF05B}"/>
                </a:ext>
              </a:extLst>
            </p:cNvPr>
            <p:cNvGrpSpPr/>
            <p:nvPr/>
          </p:nvGrpSpPr>
          <p:grpSpPr>
            <a:xfrm>
              <a:off x="5548413" y="3289383"/>
              <a:ext cx="1258392" cy="289560"/>
              <a:chOff x="5511444" y="2077800"/>
              <a:chExt cx="1258392" cy="289560"/>
            </a:xfrm>
          </p:grpSpPr>
          <p:sp>
            <p:nvSpPr>
              <p:cNvPr id="37" name="Diamond 36">
                <a:extLst>
                  <a:ext uri="{FF2B5EF4-FFF2-40B4-BE49-F238E27FC236}">
                    <a16:creationId xmlns:a16="http://schemas.microsoft.com/office/drawing/2014/main" id="{B196D824-70D0-92B9-67B1-43D56CAAEC2D}"/>
                  </a:ext>
                </a:extLst>
              </p:cNvPr>
              <p:cNvSpPr/>
              <p:nvPr/>
            </p:nvSpPr>
            <p:spPr>
              <a:xfrm>
                <a:off x="5529216" y="2192101"/>
                <a:ext cx="1199243" cy="45719"/>
              </a:xfrm>
              <a:prstGeom prst="diamond">
                <a:avLst/>
              </a:pr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6000">
                    <a:schemeClr val="accent1">
                      <a:lumMod val="0"/>
                      <a:lumOff val="100000"/>
                    </a:schemeClr>
                  </a:gs>
                  <a:gs pos="51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7F7359BF-F5D5-526E-D4EB-A022A6AA2C16}"/>
                  </a:ext>
                </a:extLst>
              </p:cNvPr>
              <p:cNvSpPr/>
              <p:nvPr/>
            </p:nvSpPr>
            <p:spPr>
              <a:xfrm>
                <a:off x="5511444" y="2077800"/>
                <a:ext cx="274320" cy="27432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3141CB63-D4C4-32DE-4453-88E8A9039BA6}"/>
                  </a:ext>
                </a:extLst>
              </p:cNvPr>
              <p:cNvSpPr/>
              <p:nvPr/>
            </p:nvSpPr>
            <p:spPr>
              <a:xfrm>
                <a:off x="6495516" y="2093040"/>
                <a:ext cx="274320" cy="27432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FBA05A4-87B3-4A96-44B5-0E544416EB84}"/>
                </a:ext>
              </a:extLst>
            </p:cNvPr>
            <p:cNvGrpSpPr/>
            <p:nvPr/>
          </p:nvGrpSpPr>
          <p:grpSpPr>
            <a:xfrm>
              <a:off x="5560736" y="3693244"/>
              <a:ext cx="1258392" cy="289560"/>
              <a:chOff x="5511444" y="2077800"/>
              <a:chExt cx="1258392" cy="289560"/>
            </a:xfrm>
          </p:grpSpPr>
          <p:sp>
            <p:nvSpPr>
              <p:cNvPr id="34" name="Diamond 33">
                <a:extLst>
                  <a:ext uri="{FF2B5EF4-FFF2-40B4-BE49-F238E27FC236}">
                    <a16:creationId xmlns:a16="http://schemas.microsoft.com/office/drawing/2014/main" id="{E634FBBA-E786-EC55-0F1D-604CAC99C004}"/>
                  </a:ext>
                </a:extLst>
              </p:cNvPr>
              <p:cNvSpPr/>
              <p:nvPr/>
            </p:nvSpPr>
            <p:spPr>
              <a:xfrm>
                <a:off x="5529216" y="2192101"/>
                <a:ext cx="1199243" cy="45719"/>
              </a:xfrm>
              <a:prstGeom prst="diamond">
                <a:avLst/>
              </a:pr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6000">
                    <a:schemeClr val="accent1">
                      <a:lumMod val="0"/>
                      <a:lumOff val="100000"/>
                    </a:schemeClr>
                  </a:gs>
                  <a:gs pos="51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15245EF-ADE3-2EF3-89DF-CDC9F31856A0}"/>
                  </a:ext>
                </a:extLst>
              </p:cNvPr>
              <p:cNvSpPr/>
              <p:nvPr/>
            </p:nvSpPr>
            <p:spPr>
              <a:xfrm>
                <a:off x="5511444" y="2077800"/>
                <a:ext cx="274320" cy="27432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7372F239-6801-8847-1F90-C00524524FC4}"/>
                  </a:ext>
                </a:extLst>
              </p:cNvPr>
              <p:cNvSpPr/>
              <p:nvPr/>
            </p:nvSpPr>
            <p:spPr>
              <a:xfrm>
                <a:off x="6495516" y="2093040"/>
                <a:ext cx="274320" cy="27432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86A17AF-ADED-D171-9C80-52AA175696B9}"/>
                </a:ext>
              </a:extLst>
            </p:cNvPr>
            <p:cNvGrpSpPr/>
            <p:nvPr/>
          </p:nvGrpSpPr>
          <p:grpSpPr>
            <a:xfrm>
              <a:off x="5560359" y="4097105"/>
              <a:ext cx="1258392" cy="289560"/>
              <a:chOff x="5511444" y="2077800"/>
              <a:chExt cx="1258392" cy="289560"/>
            </a:xfrm>
          </p:grpSpPr>
          <p:sp>
            <p:nvSpPr>
              <p:cNvPr id="31" name="Diamond 30">
                <a:extLst>
                  <a:ext uri="{FF2B5EF4-FFF2-40B4-BE49-F238E27FC236}">
                    <a16:creationId xmlns:a16="http://schemas.microsoft.com/office/drawing/2014/main" id="{2B2F61DB-F819-2C92-6E2D-82345F2B144C}"/>
                  </a:ext>
                </a:extLst>
              </p:cNvPr>
              <p:cNvSpPr/>
              <p:nvPr/>
            </p:nvSpPr>
            <p:spPr>
              <a:xfrm>
                <a:off x="5529216" y="2192101"/>
                <a:ext cx="1199243" cy="45719"/>
              </a:xfrm>
              <a:prstGeom prst="diamond">
                <a:avLst/>
              </a:pr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6000">
                    <a:schemeClr val="accent1">
                      <a:lumMod val="0"/>
                      <a:lumOff val="100000"/>
                    </a:schemeClr>
                  </a:gs>
                  <a:gs pos="51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CD089241-E340-8B8A-F2E7-46048BB30F49}"/>
                  </a:ext>
                </a:extLst>
              </p:cNvPr>
              <p:cNvSpPr/>
              <p:nvPr/>
            </p:nvSpPr>
            <p:spPr>
              <a:xfrm>
                <a:off x="5511444" y="2077800"/>
                <a:ext cx="274320" cy="27432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3F540BFF-2394-351E-E43E-D6CA0E16467F}"/>
                  </a:ext>
                </a:extLst>
              </p:cNvPr>
              <p:cNvSpPr/>
              <p:nvPr/>
            </p:nvSpPr>
            <p:spPr>
              <a:xfrm>
                <a:off x="6495516" y="2093040"/>
                <a:ext cx="274320" cy="27432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9C15094-8FEF-FD89-A12C-ADC511D2E2A6}"/>
                </a:ext>
              </a:extLst>
            </p:cNvPr>
            <p:cNvGrpSpPr/>
            <p:nvPr/>
          </p:nvGrpSpPr>
          <p:grpSpPr>
            <a:xfrm>
              <a:off x="5559982" y="4500966"/>
              <a:ext cx="1258392" cy="289560"/>
              <a:chOff x="5511444" y="2077800"/>
              <a:chExt cx="1258392" cy="289560"/>
            </a:xfrm>
          </p:grpSpPr>
          <p:sp>
            <p:nvSpPr>
              <p:cNvPr id="28" name="Diamond 27">
                <a:extLst>
                  <a:ext uri="{FF2B5EF4-FFF2-40B4-BE49-F238E27FC236}">
                    <a16:creationId xmlns:a16="http://schemas.microsoft.com/office/drawing/2014/main" id="{A6389DB9-350E-2F2E-6EC8-70D0FE3F7FFF}"/>
                  </a:ext>
                </a:extLst>
              </p:cNvPr>
              <p:cNvSpPr/>
              <p:nvPr/>
            </p:nvSpPr>
            <p:spPr>
              <a:xfrm>
                <a:off x="5529216" y="2192101"/>
                <a:ext cx="1199243" cy="45719"/>
              </a:xfrm>
              <a:prstGeom prst="diamond">
                <a:avLst/>
              </a:pr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6000">
                    <a:schemeClr val="accent1">
                      <a:lumMod val="0"/>
                      <a:lumOff val="100000"/>
                    </a:schemeClr>
                  </a:gs>
                  <a:gs pos="51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6308214-B84D-D85A-9A11-A652F81A4920}"/>
                  </a:ext>
                </a:extLst>
              </p:cNvPr>
              <p:cNvSpPr/>
              <p:nvPr/>
            </p:nvSpPr>
            <p:spPr>
              <a:xfrm>
                <a:off x="5511444" y="2077800"/>
                <a:ext cx="274320" cy="27432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95BD59DC-CDC1-19E7-0D84-8E6E0F27BE62}"/>
                  </a:ext>
                </a:extLst>
              </p:cNvPr>
              <p:cNvSpPr/>
              <p:nvPr/>
            </p:nvSpPr>
            <p:spPr>
              <a:xfrm>
                <a:off x="6495516" y="2093040"/>
                <a:ext cx="274320" cy="27432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233C7D5-3058-452B-BCA1-108C32F1C18F}"/>
                </a:ext>
              </a:extLst>
            </p:cNvPr>
            <p:cNvGrpSpPr/>
            <p:nvPr/>
          </p:nvGrpSpPr>
          <p:grpSpPr>
            <a:xfrm>
              <a:off x="5546905" y="4904827"/>
              <a:ext cx="1258392" cy="289560"/>
              <a:chOff x="5511444" y="2077800"/>
              <a:chExt cx="1258392" cy="289560"/>
            </a:xfrm>
          </p:grpSpPr>
          <p:sp>
            <p:nvSpPr>
              <p:cNvPr id="22" name="Diamond 21">
                <a:extLst>
                  <a:ext uri="{FF2B5EF4-FFF2-40B4-BE49-F238E27FC236}">
                    <a16:creationId xmlns:a16="http://schemas.microsoft.com/office/drawing/2014/main" id="{00D44483-656E-6533-A320-C522280F8B3F}"/>
                  </a:ext>
                </a:extLst>
              </p:cNvPr>
              <p:cNvSpPr/>
              <p:nvPr/>
            </p:nvSpPr>
            <p:spPr>
              <a:xfrm>
                <a:off x="5529216" y="2192101"/>
                <a:ext cx="1199243" cy="45719"/>
              </a:xfrm>
              <a:prstGeom prst="diamond">
                <a:avLst/>
              </a:pr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6000">
                    <a:schemeClr val="accent1">
                      <a:lumMod val="0"/>
                      <a:lumOff val="100000"/>
                    </a:schemeClr>
                  </a:gs>
                  <a:gs pos="51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E1FDC5A7-DB03-476B-4A30-A1FE651A8E4A}"/>
                  </a:ext>
                </a:extLst>
              </p:cNvPr>
              <p:cNvSpPr/>
              <p:nvPr/>
            </p:nvSpPr>
            <p:spPr>
              <a:xfrm>
                <a:off x="5511444" y="2077800"/>
                <a:ext cx="274320" cy="27432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0FBEF200-8FAD-2E34-2E3C-8D457E74E2C8}"/>
                  </a:ext>
                </a:extLst>
              </p:cNvPr>
              <p:cNvSpPr/>
              <p:nvPr/>
            </p:nvSpPr>
            <p:spPr>
              <a:xfrm>
                <a:off x="6495516" y="2093040"/>
                <a:ext cx="274320" cy="27432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DF07FA5-4559-D0AE-7E5D-CF6C296DE8DA}"/>
              </a:ext>
            </a:extLst>
          </p:cNvPr>
          <p:cNvSpPr/>
          <p:nvPr/>
        </p:nvSpPr>
        <p:spPr>
          <a:xfrm>
            <a:off x="0" y="226580"/>
            <a:ext cx="12192000" cy="687820"/>
          </a:xfrm>
          <a:prstGeom prst="rect">
            <a:avLst/>
          </a:prstGeom>
          <a:solidFill>
            <a:srgbClr val="6C52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56C355-C2C6-9782-DD32-641470258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1" y="226580"/>
            <a:ext cx="11658600" cy="687820"/>
          </a:xfrm>
          <a:noFill/>
        </p:spPr>
        <p:txBody>
          <a:bodyPr>
            <a:normAutofit/>
          </a:bodyPr>
          <a:lstStyle/>
          <a:p>
            <a:pPr algn="r" rtl="1"/>
            <a:r>
              <a:rPr lang="fa-IR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B Zar" pitchFamily="2" charset="-78"/>
              </a:rPr>
              <a:t>2- ضریب خلق ارزش افزوده در صنایع نساجی و پوشاک ایران</a:t>
            </a:r>
            <a:endParaRPr lang="en-U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B Lotus" panose="00000400000000000000" pitchFamily="2" charset="-7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7EC497-2274-28CD-25DD-4CDC54BDDA42}"/>
              </a:ext>
            </a:extLst>
          </p:cNvPr>
          <p:cNvSpPr txBox="1"/>
          <p:nvPr/>
        </p:nvSpPr>
        <p:spPr>
          <a:xfrm>
            <a:off x="3035747" y="6547963"/>
            <a:ext cx="8810961" cy="355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5745" algn="ctr" rtl="1">
              <a:lnSpc>
                <a:spcPct val="107000"/>
              </a:lnSpc>
              <a:spcAft>
                <a:spcPts val="800"/>
              </a:spcAft>
            </a:pPr>
            <a:r>
              <a:rPr lang="fa-IR" sz="1600" b="1" dirty="0">
                <a:solidFill>
                  <a:srgbClr val="000000"/>
                </a:solidFill>
                <a:latin typeface="Bahij Nassim"/>
                <a:cs typeface="B Traffic" panose="00000400000000000000" pitchFamily="2" charset="-78"/>
              </a:rPr>
              <a:t>تغییرات سهم صنایع نساجی و پوشاک از ارزش افزوده صنعتی در دوره 1401-1370 (واحد: درصد)</a:t>
            </a:r>
            <a:endParaRPr lang="en-US" sz="1600" b="1" dirty="0">
              <a:solidFill>
                <a:srgbClr val="000000"/>
              </a:solidFill>
              <a:latin typeface="Bahij Nassim"/>
              <a:cs typeface="B Traffic" panose="00000400000000000000" pitchFamily="2" charset="-78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2761628" y="1492472"/>
            <a:ext cx="9100519" cy="4947279"/>
            <a:chOff x="0" y="1"/>
            <a:chExt cx="8195212" cy="5974080"/>
          </a:xfrm>
        </p:grpSpPr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8195212" cy="5974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2" name="Rounded Rectangle 51"/>
            <p:cNvSpPr/>
            <p:nvPr/>
          </p:nvSpPr>
          <p:spPr>
            <a:xfrm>
              <a:off x="7424928" y="1"/>
              <a:ext cx="770284" cy="5974080"/>
            </a:xfrm>
            <a:prstGeom prst="roundRect">
              <a:avLst>
                <a:gd name="adj" fmla="val 8753"/>
              </a:avLst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522464" y="51746"/>
              <a:ext cx="56083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1400" b="1" dirty="0">
                  <a:cs typeface="B Lotus" pitchFamily="2" charset="-78"/>
                </a:rPr>
                <a:t>برآورد</a:t>
              </a:r>
              <a:endParaRPr lang="en-US" sz="1400" b="1" dirty="0">
                <a:cs typeface="B Lotus" pitchFamily="2" charset="-78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29435" y="1458346"/>
            <a:ext cx="143631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sz="1400" dirty="0">
                <a:cs typeface="B Lotus" pitchFamily="2" charset="-78"/>
              </a:rPr>
              <a:t>در ابتدای دهه 1370، </a:t>
            </a:r>
            <a:r>
              <a:rPr lang="fa-IR" sz="1400" dirty="0">
                <a:cs typeface="B Lotus" pitchFamily="2" charset="-78"/>
              </a:rPr>
              <a:t>ضریب </a:t>
            </a:r>
            <a:r>
              <a:rPr lang="ar-SA" sz="1400" dirty="0">
                <a:cs typeface="B Lotus" pitchFamily="2" charset="-78"/>
              </a:rPr>
              <a:t>خلق </a:t>
            </a:r>
            <a:br>
              <a:rPr lang="fa-IR" sz="1400" dirty="0">
                <a:cs typeface="B Lotus" pitchFamily="2" charset="-78"/>
              </a:rPr>
            </a:br>
            <a:r>
              <a:rPr lang="ar-SA" sz="1400" dirty="0">
                <a:cs typeface="B Lotus" pitchFamily="2" charset="-78"/>
              </a:rPr>
              <a:t>ارزش­افزوده در صنایع نساجی و پوشاک در محدوده نزدیک به متوسط بخش صنعتی قرار داشت. </a:t>
            </a:r>
            <a:endParaRPr lang="fa-IR" sz="1400" dirty="0">
              <a:cs typeface="B Lotus" pitchFamily="2" charset="-78"/>
            </a:endParaRPr>
          </a:p>
          <a:p>
            <a:pPr algn="just" rtl="1"/>
            <a:endParaRPr lang="fa-IR" sz="1400" dirty="0">
              <a:cs typeface="B Lotus" pitchFamily="2" charset="-78"/>
            </a:endParaRPr>
          </a:p>
          <a:p>
            <a:pPr algn="just" rtl="1"/>
            <a:r>
              <a:rPr lang="ar-SA" sz="1400" dirty="0">
                <a:cs typeface="B Lotus" pitchFamily="2" charset="-78"/>
              </a:rPr>
              <a:t>در طول زمان، روند نزولی ارزش­زایی در بخش صنعتی رخ داد؛ حال آنکه در صنایع پوشاک این روند صعودی بوده است. </a:t>
            </a:r>
            <a:endParaRPr lang="fa-IR" sz="1400" dirty="0">
              <a:cs typeface="B Lotus" pitchFamily="2" charset="-78"/>
            </a:endParaRPr>
          </a:p>
          <a:p>
            <a:pPr algn="just" rtl="1"/>
            <a:endParaRPr lang="fa-IR" sz="1400" dirty="0">
              <a:cs typeface="B Lotus" pitchFamily="2" charset="-78"/>
            </a:endParaRPr>
          </a:p>
          <a:p>
            <a:pPr algn="just" rtl="1"/>
            <a:r>
              <a:rPr lang="ar-SA" sz="1400" dirty="0">
                <a:cs typeface="B Lotus" pitchFamily="2" charset="-78"/>
              </a:rPr>
              <a:t>در رابطه با صنایع نساجی اگرچه </a:t>
            </a:r>
            <a:r>
              <a:rPr lang="fa-IR" sz="1400" dirty="0">
                <a:cs typeface="B Lotus" pitchFamily="2" charset="-78"/>
              </a:rPr>
              <a:t>ضریب خلق ارزش افزوده </a:t>
            </a:r>
            <a:r>
              <a:rPr lang="ar-SA" sz="1400" dirty="0">
                <a:cs typeface="B Lotus" pitchFamily="2" charset="-78"/>
              </a:rPr>
              <a:t>کاهنده بوده است، در مقایسه با متوسط صنعتی، همچنان در سطح بسیار بالاتری قرار دارد.</a:t>
            </a:r>
            <a:endParaRPr lang="en-US" sz="1400" dirty="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523C695-0DC7-8380-045C-6858B12AD80F}"/>
              </a:ext>
            </a:extLst>
          </p:cNvPr>
          <p:cNvGrpSpPr/>
          <p:nvPr/>
        </p:nvGrpSpPr>
        <p:grpSpPr>
          <a:xfrm>
            <a:off x="1580151" y="4033508"/>
            <a:ext cx="1097197" cy="2458181"/>
            <a:chOff x="5548413" y="2077800"/>
            <a:chExt cx="1270715" cy="2712726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1167CD18-3F61-9804-7DD5-066F564D0F5C}"/>
                </a:ext>
              </a:extLst>
            </p:cNvPr>
            <p:cNvGrpSpPr/>
            <p:nvPr/>
          </p:nvGrpSpPr>
          <p:grpSpPr>
            <a:xfrm>
              <a:off x="5549544" y="2077800"/>
              <a:ext cx="1258392" cy="289560"/>
              <a:chOff x="5511444" y="2077800"/>
              <a:chExt cx="1258392" cy="289560"/>
            </a:xfrm>
          </p:grpSpPr>
          <p:sp>
            <p:nvSpPr>
              <p:cNvPr id="86" name="Diamond 85">
                <a:extLst>
                  <a:ext uri="{FF2B5EF4-FFF2-40B4-BE49-F238E27FC236}">
                    <a16:creationId xmlns:a16="http://schemas.microsoft.com/office/drawing/2014/main" id="{FD598495-463A-4012-FAAF-F9CA00A5380E}"/>
                  </a:ext>
                </a:extLst>
              </p:cNvPr>
              <p:cNvSpPr/>
              <p:nvPr/>
            </p:nvSpPr>
            <p:spPr>
              <a:xfrm>
                <a:off x="5529216" y="2192101"/>
                <a:ext cx="1199243" cy="45719"/>
              </a:xfrm>
              <a:prstGeom prst="diamond">
                <a:avLst/>
              </a:pr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6000">
                    <a:schemeClr val="accent1">
                      <a:lumMod val="0"/>
                      <a:lumOff val="100000"/>
                    </a:schemeClr>
                  </a:gs>
                  <a:gs pos="51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F0C1DA21-9BCD-D0E0-9A19-C4733D614C28}"/>
                  </a:ext>
                </a:extLst>
              </p:cNvPr>
              <p:cNvSpPr/>
              <p:nvPr/>
            </p:nvSpPr>
            <p:spPr>
              <a:xfrm>
                <a:off x="5511444" y="2077800"/>
                <a:ext cx="274320" cy="27432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4A7591C1-3F14-0F11-E82C-8695A976476A}"/>
                  </a:ext>
                </a:extLst>
              </p:cNvPr>
              <p:cNvSpPr/>
              <p:nvPr/>
            </p:nvSpPr>
            <p:spPr>
              <a:xfrm>
                <a:off x="6495516" y="2093040"/>
                <a:ext cx="274320" cy="27432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16328077-2DF5-CBC5-7B9C-70232A1C9B1C}"/>
                </a:ext>
              </a:extLst>
            </p:cNvPr>
            <p:cNvGrpSpPr/>
            <p:nvPr/>
          </p:nvGrpSpPr>
          <p:grpSpPr>
            <a:xfrm>
              <a:off x="5549167" y="2481661"/>
              <a:ext cx="1258392" cy="289560"/>
              <a:chOff x="5511444" y="2077800"/>
              <a:chExt cx="1258392" cy="289560"/>
            </a:xfrm>
          </p:grpSpPr>
          <p:sp>
            <p:nvSpPr>
              <p:cNvPr id="83" name="Diamond 82">
                <a:extLst>
                  <a:ext uri="{FF2B5EF4-FFF2-40B4-BE49-F238E27FC236}">
                    <a16:creationId xmlns:a16="http://schemas.microsoft.com/office/drawing/2014/main" id="{D1B33EF4-2212-1E08-E4BF-4785F559DAAF}"/>
                  </a:ext>
                </a:extLst>
              </p:cNvPr>
              <p:cNvSpPr/>
              <p:nvPr/>
            </p:nvSpPr>
            <p:spPr>
              <a:xfrm>
                <a:off x="5529216" y="2192101"/>
                <a:ext cx="1199243" cy="45719"/>
              </a:xfrm>
              <a:prstGeom prst="diamond">
                <a:avLst/>
              </a:pr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6000">
                    <a:schemeClr val="accent1">
                      <a:lumMod val="0"/>
                      <a:lumOff val="100000"/>
                    </a:schemeClr>
                  </a:gs>
                  <a:gs pos="51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6C45C779-5B97-A168-C6AA-392D4F3BCEDE}"/>
                  </a:ext>
                </a:extLst>
              </p:cNvPr>
              <p:cNvSpPr/>
              <p:nvPr/>
            </p:nvSpPr>
            <p:spPr>
              <a:xfrm>
                <a:off x="5511444" y="2077800"/>
                <a:ext cx="274320" cy="27432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5F88D76-A920-AFE7-9229-3757D636536C}"/>
                  </a:ext>
                </a:extLst>
              </p:cNvPr>
              <p:cNvSpPr/>
              <p:nvPr/>
            </p:nvSpPr>
            <p:spPr>
              <a:xfrm>
                <a:off x="6495516" y="2093040"/>
                <a:ext cx="274320" cy="27432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1C5154BB-AA12-9AEE-C306-2DA38609A2B0}"/>
                </a:ext>
              </a:extLst>
            </p:cNvPr>
            <p:cNvGrpSpPr/>
            <p:nvPr/>
          </p:nvGrpSpPr>
          <p:grpSpPr>
            <a:xfrm>
              <a:off x="5548790" y="2885522"/>
              <a:ext cx="1258392" cy="289560"/>
              <a:chOff x="5511444" y="2077800"/>
              <a:chExt cx="1258392" cy="289560"/>
            </a:xfrm>
          </p:grpSpPr>
          <p:sp>
            <p:nvSpPr>
              <p:cNvPr id="80" name="Diamond 79">
                <a:extLst>
                  <a:ext uri="{FF2B5EF4-FFF2-40B4-BE49-F238E27FC236}">
                    <a16:creationId xmlns:a16="http://schemas.microsoft.com/office/drawing/2014/main" id="{0A5FB56A-AC2E-77F1-1001-25A906622958}"/>
                  </a:ext>
                </a:extLst>
              </p:cNvPr>
              <p:cNvSpPr/>
              <p:nvPr/>
            </p:nvSpPr>
            <p:spPr>
              <a:xfrm>
                <a:off x="5529216" y="2192101"/>
                <a:ext cx="1199243" cy="45719"/>
              </a:xfrm>
              <a:prstGeom prst="diamond">
                <a:avLst/>
              </a:pr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6000">
                    <a:schemeClr val="accent1">
                      <a:lumMod val="0"/>
                      <a:lumOff val="100000"/>
                    </a:schemeClr>
                  </a:gs>
                  <a:gs pos="51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F60BD32A-6CCB-E2B9-4422-3A17F95D1D83}"/>
                  </a:ext>
                </a:extLst>
              </p:cNvPr>
              <p:cNvSpPr/>
              <p:nvPr/>
            </p:nvSpPr>
            <p:spPr>
              <a:xfrm>
                <a:off x="5511444" y="2077800"/>
                <a:ext cx="274320" cy="27432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A7201BA8-3D28-5BCE-995A-DB113DF73EBF}"/>
                  </a:ext>
                </a:extLst>
              </p:cNvPr>
              <p:cNvSpPr/>
              <p:nvPr/>
            </p:nvSpPr>
            <p:spPr>
              <a:xfrm>
                <a:off x="6495516" y="2093040"/>
                <a:ext cx="274320" cy="27432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2E48DFC2-4552-F9F1-02B8-D230273BF05B}"/>
                </a:ext>
              </a:extLst>
            </p:cNvPr>
            <p:cNvGrpSpPr/>
            <p:nvPr/>
          </p:nvGrpSpPr>
          <p:grpSpPr>
            <a:xfrm>
              <a:off x="5548413" y="3289383"/>
              <a:ext cx="1258392" cy="289560"/>
              <a:chOff x="5511444" y="2077800"/>
              <a:chExt cx="1258392" cy="289560"/>
            </a:xfrm>
          </p:grpSpPr>
          <p:sp>
            <p:nvSpPr>
              <p:cNvPr id="77" name="Diamond 76">
                <a:extLst>
                  <a:ext uri="{FF2B5EF4-FFF2-40B4-BE49-F238E27FC236}">
                    <a16:creationId xmlns:a16="http://schemas.microsoft.com/office/drawing/2014/main" id="{B196D824-70D0-92B9-67B1-43D56CAAEC2D}"/>
                  </a:ext>
                </a:extLst>
              </p:cNvPr>
              <p:cNvSpPr/>
              <p:nvPr/>
            </p:nvSpPr>
            <p:spPr>
              <a:xfrm>
                <a:off x="5529216" y="2192101"/>
                <a:ext cx="1199243" cy="45719"/>
              </a:xfrm>
              <a:prstGeom prst="diamond">
                <a:avLst/>
              </a:pr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6000">
                    <a:schemeClr val="accent1">
                      <a:lumMod val="0"/>
                      <a:lumOff val="100000"/>
                    </a:schemeClr>
                  </a:gs>
                  <a:gs pos="51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7F7359BF-F5D5-526E-D4EB-A022A6AA2C16}"/>
                  </a:ext>
                </a:extLst>
              </p:cNvPr>
              <p:cNvSpPr/>
              <p:nvPr/>
            </p:nvSpPr>
            <p:spPr>
              <a:xfrm>
                <a:off x="5511444" y="2077800"/>
                <a:ext cx="274320" cy="27432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3141CB63-D4C4-32DE-4453-88E8A9039BA6}"/>
                  </a:ext>
                </a:extLst>
              </p:cNvPr>
              <p:cNvSpPr/>
              <p:nvPr/>
            </p:nvSpPr>
            <p:spPr>
              <a:xfrm>
                <a:off x="6495516" y="2093040"/>
                <a:ext cx="274320" cy="27432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BFBA05A4-87B3-4A96-44B5-0E544416EB84}"/>
                </a:ext>
              </a:extLst>
            </p:cNvPr>
            <p:cNvGrpSpPr/>
            <p:nvPr/>
          </p:nvGrpSpPr>
          <p:grpSpPr>
            <a:xfrm>
              <a:off x="5560736" y="3693244"/>
              <a:ext cx="1258392" cy="289560"/>
              <a:chOff x="5511444" y="2077800"/>
              <a:chExt cx="1258392" cy="289560"/>
            </a:xfrm>
          </p:grpSpPr>
          <p:sp>
            <p:nvSpPr>
              <p:cNvPr id="74" name="Diamond 73">
                <a:extLst>
                  <a:ext uri="{FF2B5EF4-FFF2-40B4-BE49-F238E27FC236}">
                    <a16:creationId xmlns:a16="http://schemas.microsoft.com/office/drawing/2014/main" id="{E634FBBA-E786-EC55-0F1D-604CAC99C004}"/>
                  </a:ext>
                </a:extLst>
              </p:cNvPr>
              <p:cNvSpPr/>
              <p:nvPr/>
            </p:nvSpPr>
            <p:spPr>
              <a:xfrm>
                <a:off x="5529216" y="2192101"/>
                <a:ext cx="1199243" cy="45719"/>
              </a:xfrm>
              <a:prstGeom prst="diamond">
                <a:avLst/>
              </a:pr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6000">
                    <a:schemeClr val="accent1">
                      <a:lumMod val="0"/>
                      <a:lumOff val="100000"/>
                    </a:schemeClr>
                  </a:gs>
                  <a:gs pos="51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215245EF-ADE3-2EF3-89DF-CDC9F31856A0}"/>
                  </a:ext>
                </a:extLst>
              </p:cNvPr>
              <p:cNvSpPr/>
              <p:nvPr/>
            </p:nvSpPr>
            <p:spPr>
              <a:xfrm>
                <a:off x="5511444" y="2077800"/>
                <a:ext cx="274320" cy="27432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7372F239-6801-8847-1F90-C00524524FC4}"/>
                  </a:ext>
                </a:extLst>
              </p:cNvPr>
              <p:cNvSpPr/>
              <p:nvPr/>
            </p:nvSpPr>
            <p:spPr>
              <a:xfrm>
                <a:off x="6495516" y="2093040"/>
                <a:ext cx="274320" cy="27432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F86A17AF-ADED-D171-9C80-52AA175696B9}"/>
                </a:ext>
              </a:extLst>
            </p:cNvPr>
            <p:cNvGrpSpPr/>
            <p:nvPr/>
          </p:nvGrpSpPr>
          <p:grpSpPr>
            <a:xfrm>
              <a:off x="5560359" y="4097105"/>
              <a:ext cx="1258392" cy="289560"/>
              <a:chOff x="5511444" y="2077800"/>
              <a:chExt cx="1258392" cy="289560"/>
            </a:xfrm>
          </p:grpSpPr>
          <p:sp>
            <p:nvSpPr>
              <p:cNvPr id="71" name="Diamond 70">
                <a:extLst>
                  <a:ext uri="{FF2B5EF4-FFF2-40B4-BE49-F238E27FC236}">
                    <a16:creationId xmlns:a16="http://schemas.microsoft.com/office/drawing/2014/main" id="{2B2F61DB-F819-2C92-6E2D-82345F2B144C}"/>
                  </a:ext>
                </a:extLst>
              </p:cNvPr>
              <p:cNvSpPr/>
              <p:nvPr/>
            </p:nvSpPr>
            <p:spPr>
              <a:xfrm>
                <a:off x="5529216" y="2192101"/>
                <a:ext cx="1199243" cy="45719"/>
              </a:xfrm>
              <a:prstGeom prst="diamond">
                <a:avLst/>
              </a:pr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6000">
                    <a:schemeClr val="accent1">
                      <a:lumMod val="0"/>
                      <a:lumOff val="100000"/>
                    </a:schemeClr>
                  </a:gs>
                  <a:gs pos="51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CD089241-E340-8B8A-F2E7-46048BB30F49}"/>
                  </a:ext>
                </a:extLst>
              </p:cNvPr>
              <p:cNvSpPr/>
              <p:nvPr/>
            </p:nvSpPr>
            <p:spPr>
              <a:xfrm>
                <a:off x="5511444" y="2077800"/>
                <a:ext cx="274320" cy="27432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3F540BFF-2394-351E-E43E-D6CA0E16467F}"/>
                  </a:ext>
                </a:extLst>
              </p:cNvPr>
              <p:cNvSpPr/>
              <p:nvPr/>
            </p:nvSpPr>
            <p:spPr>
              <a:xfrm>
                <a:off x="6495516" y="2093040"/>
                <a:ext cx="274320" cy="27432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C9C15094-8FEF-FD89-A12C-ADC511D2E2A6}"/>
                </a:ext>
              </a:extLst>
            </p:cNvPr>
            <p:cNvGrpSpPr/>
            <p:nvPr/>
          </p:nvGrpSpPr>
          <p:grpSpPr>
            <a:xfrm>
              <a:off x="5559982" y="4500966"/>
              <a:ext cx="1258392" cy="289560"/>
              <a:chOff x="5511444" y="2077800"/>
              <a:chExt cx="1258392" cy="289560"/>
            </a:xfrm>
          </p:grpSpPr>
          <p:sp>
            <p:nvSpPr>
              <p:cNvPr id="68" name="Diamond 67">
                <a:extLst>
                  <a:ext uri="{FF2B5EF4-FFF2-40B4-BE49-F238E27FC236}">
                    <a16:creationId xmlns:a16="http://schemas.microsoft.com/office/drawing/2014/main" id="{A6389DB9-350E-2F2E-6EC8-70D0FE3F7FFF}"/>
                  </a:ext>
                </a:extLst>
              </p:cNvPr>
              <p:cNvSpPr/>
              <p:nvPr/>
            </p:nvSpPr>
            <p:spPr>
              <a:xfrm>
                <a:off x="5529216" y="2192101"/>
                <a:ext cx="1199243" cy="45719"/>
              </a:xfrm>
              <a:prstGeom prst="diamond">
                <a:avLst/>
              </a:prstGeom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6000">
                    <a:schemeClr val="accent1">
                      <a:lumMod val="0"/>
                      <a:lumOff val="100000"/>
                    </a:schemeClr>
                  </a:gs>
                  <a:gs pos="51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66308214-B84D-D85A-9A11-A652F81A4920}"/>
                  </a:ext>
                </a:extLst>
              </p:cNvPr>
              <p:cNvSpPr/>
              <p:nvPr/>
            </p:nvSpPr>
            <p:spPr>
              <a:xfrm>
                <a:off x="5511444" y="2077800"/>
                <a:ext cx="274320" cy="27432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95BD59DC-CDC1-19E7-0D84-8E6E0F27BE62}"/>
                  </a:ext>
                </a:extLst>
              </p:cNvPr>
              <p:cNvSpPr/>
              <p:nvPr/>
            </p:nvSpPr>
            <p:spPr>
              <a:xfrm>
                <a:off x="6495516" y="2093040"/>
                <a:ext cx="274320" cy="27432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69340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1ED4B5E-B783-871B-B4EE-7456A25E4500}"/>
              </a:ext>
            </a:extLst>
          </p:cNvPr>
          <p:cNvSpPr/>
          <p:nvPr/>
        </p:nvSpPr>
        <p:spPr>
          <a:xfrm>
            <a:off x="8447315" y="1474122"/>
            <a:ext cx="3488376" cy="5189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8540BF-28FF-2C1A-9D36-87E1DE70BBD8}"/>
              </a:ext>
            </a:extLst>
          </p:cNvPr>
          <p:cNvSpPr/>
          <p:nvPr/>
        </p:nvSpPr>
        <p:spPr>
          <a:xfrm>
            <a:off x="406401" y="1486495"/>
            <a:ext cx="7702404" cy="51769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F07FA5-4559-D0AE-7E5D-CF6C296DE8DA}"/>
              </a:ext>
            </a:extLst>
          </p:cNvPr>
          <p:cNvSpPr/>
          <p:nvPr/>
        </p:nvSpPr>
        <p:spPr>
          <a:xfrm>
            <a:off x="0" y="226580"/>
            <a:ext cx="12192000" cy="687820"/>
          </a:xfrm>
          <a:prstGeom prst="rect">
            <a:avLst/>
          </a:prstGeom>
          <a:solidFill>
            <a:srgbClr val="6C52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BE6202-C99D-2FF7-F24B-DADC2CD39833}"/>
              </a:ext>
            </a:extLst>
          </p:cNvPr>
          <p:cNvSpPr txBox="1"/>
          <p:nvPr/>
        </p:nvSpPr>
        <p:spPr>
          <a:xfrm>
            <a:off x="8522361" y="2228212"/>
            <a:ext cx="3338284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/>
            <a:r>
              <a:rPr lang="fa-IR" sz="2000" b="1" dirty="0">
                <a:solidFill>
                  <a:srgbClr val="000000"/>
                </a:solidFill>
                <a:latin typeface="Bahij Nassim"/>
                <a:ea typeface="Times New Roman" panose="02020603050405020304" pitchFamily="18" charset="0"/>
                <a:cs typeface="B Nazanin" panose="00000400000000000000" pitchFamily="2" charset="-78"/>
              </a:rPr>
              <a:t>یک روش برای درک میزان </a:t>
            </a:r>
            <a:r>
              <a:rPr lang="fa-IR" sz="2400" b="1" dirty="0">
                <a:solidFill>
                  <a:srgbClr val="ED7D31">
                    <a:lumMod val="75000"/>
                  </a:srgbClr>
                </a:solidFill>
                <a:latin typeface="Bahij Nassim"/>
                <a:cs typeface="B Nazanin" panose="00000400000000000000" pitchFamily="2" charset="-78"/>
              </a:rPr>
              <a:t>گستردگی زنجیره ارزش </a:t>
            </a:r>
            <a:r>
              <a:rPr lang="fa-IR" sz="2000" b="1" dirty="0">
                <a:solidFill>
                  <a:srgbClr val="000000"/>
                </a:solidFill>
                <a:latin typeface="Bahij Nassim"/>
                <a:ea typeface="Times New Roman" panose="02020603050405020304" pitchFamily="18" charset="0"/>
                <a:cs typeface="B Nazanin" panose="00000400000000000000" pitchFamily="2" charset="-78"/>
              </a:rPr>
              <a:t>در صنایع از پرداختن به </a:t>
            </a:r>
            <a:r>
              <a:rPr lang="fa-IR" sz="2000" b="1" u="sng" dirty="0">
                <a:solidFill>
                  <a:srgbClr val="000000"/>
                </a:solidFill>
                <a:latin typeface="Bahij Nassim"/>
                <a:ea typeface="Times New Roman" panose="02020603050405020304" pitchFamily="18" charset="0"/>
                <a:cs typeface="B Nazanin" panose="00000400000000000000" pitchFamily="2" charset="-78"/>
              </a:rPr>
              <a:t>مجموع پرداختهای غیرصنعتی </a:t>
            </a:r>
            <a:r>
              <a:rPr lang="fa-IR" sz="2000" b="1" dirty="0">
                <a:solidFill>
                  <a:srgbClr val="000000"/>
                </a:solidFill>
                <a:latin typeface="Bahij Nassim"/>
                <a:ea typeface="Times New Roman" panose="02020603050405020304" pitchFamily="18" charset="0"/>
                <a:cs typeface="B Nazanin" panose="00000400000000000000" pitchFamily="2" charset="-78"/>
              </a:rPr>
              <a:t>حاصل می شود.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7EC497-2274-28CD-25DD-4CDC54BDDA42}"/>
              </a:ext>
            </a:extLst>
          </p:cNvPr>
          <p:cNvSpPr txBox="1"/>
          <p:nvPr/>
        </p:nvSpPr>
        <p:spPr>
          <a:xfrm>
            <a:off x="406400" y="5969292"/>
            <a:ext cx="8492319" cy="355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5745" algn="ctr" rtl="1">
              <a:lnSpc>
                <a:spcPct val="107000"/>
              </a:lnSpc>
              <a:spcAft>
                <a:spcPts val="800"/>
              </a:spcAft>
            </a:pPr>
            <a:r>
              <a:rPr lang="fa-IR" sz="1600" b="1" dirty="0">
                <a:solidFill>
                  <a:srgbClr val="000000"/>
                </a:solidFill>
                <a:latin typeface="Bahij Nassim"/>
                <a:cs typeface="B Traffic" panose="00000400000000000000" pitchFamily="2" charset="-78"/>
              </a:rPr>
              <a:t>وضعیت زنجیره ارزش در تولیدات صنعتی ساخت محور </a:t>
            </a:r>
            <a:endParaRPr lang="en-US" sz="1600" b="1" dirty="0">
              <a:solidFill>
                <a:srgbClr val="000000"/>
              </a:solidFill>
              <a:latin typeface="Bahij Nassim"/>
              <a:cs typeface="B Traffic" panose="00000400000000000000" pitchFamily="2" charset="-78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95E7B82-39A0-B2BB-ACC5-E52076DC2A05}"/>
              </a:ext>
            </a:extLst>
          </p:cNvPr>
          <p:cNvGrpSpPr/>
          <p:nvPr/>
        </p:nvGrpSpPr>
        <p:grpSpPr>
          <a:xfrm>
            <a:off x="7629237" y="1631695"/>
            <a:ext cx="1404717" cy="314714"/>
            <a:chOff x="5511444" y="2077800"/>
            <a:chExt cx="1258392" cy="289560"/>
          </a:xfrm>
        </p:grpSpPr>
        <p:sp>
          <p:nvSpPr>
            <p:cNvPr id="88" name="Diamond 87">
              <a:extLst>
                <a:ext uri="{FF2B5EF4-FFF2-40B4-BE49-F238E27FC236}">
                  <a16:creationId xmlns:a16="http://schemas.microsoft.com/office/drawing/2014/main" id="{812B41AF-34E6-DDD0-F717-5C39070CEF3F}"/>
                </a:ext>
              </a:extLst>
            </p:cNvPr>
            <p:cNvSpPr/>
            <p:nvPr/>
          </p:nvSpPr>
          <p:spPr>
            <a:xfrm>
              <a:off x="5529216" y="2192101"/>
              <a:ext cx="1199243" cy="45719"/>
            </a:xfrm>
            <a:prstGeom prst="diamond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16000">
                  <a:schemeClr val="accent1">
                    <a:lumMod val="0"/>
                    <a:lumOff val="100000"/>
                  </a:schemeClr>
                </a:gs>
                <a:gs pos="51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C9EFABF5-CE46-A66F-AD53-8CDD77210D98}"/>
                </a:ext>
              </a:extLst>
            </p:cNvPr>
            <p:cNvSpPr/>
            <p:nvPr/>
          </p:nvSpPr>
          <p:spPr>
            <a:xfrm>
              <a:off x="5511444" y="2077800"/>
              <a:ext cx="274320" cy="27432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0801340E-90EC-18C1-6960-E755E1FCCF90}"/>
                </a:ext>
              </a:extLst>
            </p:cNvPr>
            <p:cNvSpPr/>
            <p:nvPr/>
          </p:nvSpPr>
          <p:spPr>
            <a:xfrm>
              <a:off x="6495516" y="2093040"/>
              <a:ext cx="274320" cy="27432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3DB394A-7810-01F4-1C48-E82E812F6B60}"/>
              </a:ext>
            </a:extLst>
          </p:cNvPr>
          <p:cNvGrpSpPr/>
          <p:nvPr/>
        </p:nvGrpSpPr>
        <p:grpSpPr>
          <a:xfrm>
            <a:off x="7655440" y="6236215"/>
            <a:ext cx="1404717" cy="314714"/>
            <a:chOff x="5511444" y="2077800"/>
            <a:chExt cx="1258392" cy="289560"/>
          </a:xfrm>
        </p:grpSpPr>
        <p:sp>
          <p:nvSpPr>
            <p:cNvPr id="85" name="Diamond 84">
              <a:extLst>
                <a:ext uri="{FF2B5EF4-FFF2-40B4-BE49-F238E27FC236}">
                  <a16:creationId xmlns:a16="http://schemas.microsoft.com/office/drawing/2014/main" id="{E1E760F1-AE9F-A4AE-A68D-EF47FED2E2AD}"/>
                </a:ext>
              </a:extLst>
            </p:cNvPr>
            <p:cNvSpPr/>
            <p:nvPr/>
          </p:nvSpPr>
          <p:spPr>
            <a:xfrm>
              <a:off x="5529216" y="2192101"/>
              <a:ext cx="1199243" cy="45719"/>
            </a:xfrm>
            <a:prstGeom prst="diamond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16000">
                  <a:schemeClr val="accent1">
                    <a:lumMod val="0"/>
                    <a:lumOff val="100000"/>
                  </a:schemeClr>
                </a:gs>
                <a:gs pos="51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99108A39-01D9-BA36-3B3B-A31E04571205}"/>
                </a:ext>
              </a:extLst>
            </p:cNvPr>
            <p:cNvSpPr/>
            <p:nvPr/>
          </p:nvSpPr>
          <p:spPr>
            <a:xfrm>
              <a:off x="5511444" y="2077800"/>
              <a:ext cx="274320" cy="27432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CEC1DCC2-A32C-BFF5-92E5-E95DCBA779BC}"/>
                </a:ext>
              </a:extLst>
            </p:cNvPr>
            <p:cNvSpPr/>
            <p:nvPr/>
          </p:nvSpPr>
          <p:spPr>
            <a:xfrm>
              <a:off x="6495516" y="2093040"/>
              <a:ext cx="274320" cy="27432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8E1C5583-89E9-FE30-8010-F59ABFF6F8A7}"/>
              </a:ext>
            </a:extLst>
          </p:cNvPr>
          <p:cNvSpPr txBox="1"/>
          <p:nvPr/>
        </p:nvSpPr>
        <p:spPr>
          <a:xfrm>
            <a:off x="8622485" y="4221099"/>
            <a:ext cx="316311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/>
            <a:r>
              <a:rPr lang="fa-IR" sz="2000" b="1" dirty="0">
                <a:solidFill>
                  <a:srgbClr val="000000"/>
                </a:solidFill>
                <a:latin typeface="Bahij Nassim"/>
                <a:ea typeface="Times New Roman" panose="02020603050405020304" pitchFamily="18" charset="0"/>
                <a:cs typeface="B Nazanin" panose="00000400000000000000" pitchFamily="2" charset="-78"/>
              </a:rPr>
              <a:t>در صنایع نساجی و پوشاک کمتر از 5 درصد از ارزش ستانده، مربوط به </a:t>
            </a:r>
            <a:r>
              <a:rPr lang="fa-IR" sz="2400" b="1" dirty="0">
                <a:solidFill>
                  <a:srgbClr val="ED7D31">
                    <a:lumMod val="75000"/>
                  </a:srgbClr>
                </a:solidFill>
                <a:latin typeface="Bahij Nassim"/>
                <a:ea typeface="Times New Roman" panose="02020603050405020304" pitchFamily="18" charset="0"/>
                <a:cs typeface="B Nazanin" panose="00000400000000000000" pitchFamily="2" charset="-78"/>
              </a:rPr>
              <a:t>پرداختهای غیرصنعتی </a:t>
            </a:r>
            <a:r>
              <a:rPr lang="fa-IR" sz="2000" b="1" dirty="0">
                <a:solidFill>
                  <a:srgbClr val="000000"/>
                </a:solidFill>
                <a:latin typeface="Bahij Nassim"/>
                <a:ea typeface="Times New Roman" panose="02020603050405020304" pitchFamily="18" charset="0"/>
                <a:cs typeface="B Nazanin" panose="00000400000000000000" pitchFamily="2" charset="-78"/>
              </a:rPr>
              <a:t>است. 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741118" y="361958"/>
            <a:ext cx="10249303" cy="3489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23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B Zar" pitchFamily="2" charset="-78"/>
              </a:rPr>
              <a:t>3- </a:t>
            </a:r>
            <a:r>
              <a:rPr lang="fa-IR" sz="2400" b="1" dirty="0">
                <a:solidFill>
                  <a:prstClr val="white"/>
                </a:solidFill>
                <a:latin typeface="Bahij Nassim"/>
                <a:ea typeface="Times New Roman" panose="02020603050405020304" pitchFamily="18" charset="0"/>
                <a:cs typeface="B Zar" panose="00000400000000000000" pitchFamily="2" charset="-78"/>
              </a:rPr>
              <a:t>ساختار بازار صنایع نساجی و پوشاک از منظر وضعیت گستردگی زنجیره ارزش</a:t>
            </a:r>
            <a:endParaRPr lang="en-US" sz="23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B Zar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E8045D-FBA9-9CDC-02EB-F811207C8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99" y="2054075"/>
            <a:ext cx="7713913" cy="399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07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98540BF-28FF-2C1A-9D36-87E1DE70BBD8}"/>
              </a:ext>
            </a:extLst>
          </p:cNvPr>
          <p:cNvSpPr/>
          <p:nvPr/>
        </p:nvSpPr>
        <p:spPr>
          <a:xfrm>
            <a:off x="290945" y="1454426"/>
            <a:ext cx="11550972" cy="51769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F07FA5-4559-D0AE-7E5D-CF6C296DE8DA}"/>
              </a:ext>
            </a:extLst>
          </p:cNvPr>
          <p:cNvSpPr/>
          <p:nvPr/>
        </p:nvSpPr>
        <p:spPr>
          <a:xfrm>
            <a:off x="0" y="226580"/>
            <a:ext cx="12192000" cy="687820"/>
          </a:xfrm>
          <a:prstGeom prst="rect">
            <a:avLst/>
          </a:prstGeom>
          <a:solidFill>
            <a:srgbClr val="6C52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7EC497-2274-28CD-25DD-4CDC54BDDA42}"/>
              </a:ext>
            </a:extLst>
          </p:cNvPr>
          <p:cNvSpPr txBox="1"/>
          <p:nvPr/>
        </p:nvSpPr>
        <p:spPr>
          <a:xfrm>
            <a:off x="483942" y="5937223"/>
            <a:ext cx="11204467" cy="355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5745" algn="ctr" rtl="1">
              <a:lnSpc>
                <a:spcPct val="107000"/>
              </a:lnSpc>
              <a:spcAft>
                <a:spcPts val="800"/>
              </a:spcAft>
            </a:pPr>
            <a:r>
              <a:rPr lang="fa-IR" sz="1600" b="1" dirty="0">
                <a:solidFill>
                  <a:srgbClr val="000000"/>
                </a:solidFill>
                <a:latin typeface="Bahij Nassim"/>
                <a:cs typeface="B Traffic" panose="00000400000000000000" pitchFamily="2" charset="-78"/>
              </a:rPr>
              <a:t>مقایسه تطبیقی سهم پرداختهای غیرصنعتی از ارزش ستانده در صنایع پوشاک و کل بخش صنعت </a:t>
            </a:r>
            <a:endParaRPr lang="en-US" sz="1600" b="1" dirty="0">
              <a:solidFill>
                <a:srgbClr val="000000"/>
              </a:solidFill>
              <a:latin typeface="Bahij Nassim"/>
              <a:cs typeface="B Traffic" panose="00000400000000000000" pitchFamily="2" charset="-78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95E7B82-39A0-B2BB-ACC5-E52076DC2A05}"/>
              </a:ext>
            </a:extLst>
          </p:cNvPr>
          <p:cNvGrpSpPr/>
          <p:nvPr/>
        </p:nvGrpSpPr>
        <p:grpSpPr>
          <a:xfrm>
            <a:off x="11362352" y="1599625"/>
            <a:ext cx="940487" cy="298150"/>
            <a:chOff x="5511444" y="2077800"/>
            <a:chExt cx="842519" cy="274320"/>
          </a:xfrm>
        </p:grpSpPr>
        <p:sp>
          <p:nvSpPr>
            <p:cNvPr id="88" name="Diamond 87">
              <a:extLst>
                <a:ext uri="{FF2B5EF4-FFF2-40B4-BE49-F238E27FC236}">
                  <a16:creationId xmlns:a16="http://schemas.microsoft.com/office/drawing/2014/main" id="{812B41AF-34E6-DDD0-F717-5C39070CEF3F}"/>
                </a:ext>
              </a:extLst>
            </p:cNvPr>
            <p:cNvSpPr/>
            <p:nvPr/>
          </p:nvSpPr>
          <p:spPr>
            <a:xfrm>
              <a:off x="5529216" y="2192101"/>
              <a:ext cx="824747" cy="75226"/>
            </a:xfrm>
            <a:prstGeom prst="diamond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16000">
                  <a:schemeClr val="accent1">
                    <a:lumMod val="0"/>
                    <a:lumOff val="100000"/>
                  </a:schemeClr>
                </a:gs>
                <a:gs pos="51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C9EFABF5-CE46-A66F-AD53-8CDD77210D98}"/>
                </a:ext>
              </a:extLst>
            </p:cNvPr>
            <p:cNvSpPr/>
            <p:nvPr/>
          </p:nvSpPr>
          <p:spPr>
            <a:xfrm>
              <a:off x="5511444" y="2077800"/>
              <a:ext cx="274320" cy="27432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1741118" y="361958"/>
            <a:ext cx="10249303" cy="3489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23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B Zar" pitchFamily="2" charset="-78"/>
              </a:rPr>
              <a:t>3- </a:t>
            </a:r>
            <a:r>
              <a:rPr lang="fa-IR" sz="2400" b="1" dirty="0">
                <a:solidFill>
                  <a:prstClr val="white"/>
                </a:solidFill>
                <a:latin typeface="Bahij Nassim"/>
                <a:ea typeface="Times New Roman" panose="02020603050405020304" pitchFamily="18" charset="0"/>
                <a:cs typeface="B Zar" panose="00000400000000000000" pitchFamily="2" charset="-78"/>
              </a:rPr>
              <a:t>ساختار بازار صنایع نساجی و پوشاک از منظر وضعیت گستردگی زنجیره ارزش</a:t>
            </a:r>
            <a:endParaRPr lang="en-US" sz="23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B Zar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C0EDE9-3590-A1BD-BCBB-06B1D12A7C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942" y="2075045"/>
            <a:ext cx="11164977" cy="387899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5B51DAB-9C5F-67D6-5B26-838376A6C5A7}"/>
              </a:ext>
            </a:extLst>
          </p:cNvPr>
          <p:cNvGrpSpPr/>
          <p:nvPr/>
        </p:nvGrpSpPr>
        <p:grpSpPr>
          <a:xfrm>
            <a:off x="11382191" y="5966049"/>
            <a:ext cx="940487" cy="298150"/>
            <a:chOff x="5511444" y="2077800"/>
            <a:chExt cx="842519" cy="274320"/>
          </a:xfrm>
        </p:grpSpPr>
        <p:sp>
          <p:nvSpPr>
            <p:cNvPr id="6" name="Diamond 5">
              <a:extLst>
                <a:ext uri="{FF2B5EF4-FFF2-40B4-BE49-F238E27FC236}">
                  <a16:creationId xmlns:a16="http://schemas.microsoft.com/office/drawing/2014/main" id="{5F20BA06-3B81-537A-B52F-B9E699A3086E}"/>
                </a:ext>
              </a:extLst>
            </p:cNvPr>
            <p:cNvSpPr/>
            <p:nvPr/>
          </p:nvSpPr>
          <p:spPr>
            <a:xfrm>
              <a:off x="5529216" y="2192101"/>
              <a:ext cx="824747" cy="75226"/>
            </a:xfrm>
            <a:prstGeom prst="diamond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16000">
                  <a:schemeClr val="accent1">
                    <a:lumMod val="0"/>
                    <a:lumOff val="100000"/>
                  </a:schemeClr>
                </a:gs>
                <a:gs pos="51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A300CDE-B701-1FCD-3BFE-1B0143A969DB}"/>
                </a:ext>
              </a:extLst>
            </p:cNvPr>
            <p:cNvSpPr/>
            <p:nvPr/>
          </p:nvSpPr>
          <p:spPr>
            <a:xfrm>
              <a:off x="5511444" y="2077800"/>
              <a:ext cx="274320" cy="27432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4607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1ED4B5E-B783-871B-B4EE-7456A25E4500}"/>
              </a:ext>
            </a:extLst>
          </p:cNvPr>
          <p:cNvSpPr/>
          <p:nvPr/>
        </p:nvSpPr>
        <p:spPr>
          <a:xfrm>
            <a:off x="8447315" y="1474122"/>
            <a:ext cx="3488376" cy="5189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8540BF-28FF-2C1A-9D36-87E1DE70BBD8}"/>
              </a:ext>
            </a:extLst>
          </p:cNvPr>
          <p:cNvSpPr/>
          <p:nvPr/>
        </p:nvSpPr>
        <p:spPr>
          <a:xfrm>
            <a:off x="406401" y="1486495"/>
            <a:ext cx="7702404" cy="51769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F07FA5-4559-D0AE-7E5D-CF6C296DE8DA}"/>
              </a:ext>
            </a:extLst>
          </p:cNvPr>
          <p:cNvSpPr/>
          <p:nvPr/>
        </p:nvSpPr>
        <p:spPr>
          <a:xfrm>
            <a:off x="0" y="226580"/>
            <a:ext cx="12192000" cy="687820"/>
          </a:xfrm>
          <a:prstGeom prst="rect">
            <a:avLst/>
          </a:prstGeom>
          <a:solidFill>
            <a:srgbClr val="6C52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7EC497-2274-28CD-25DD-4CDC54BDDA42}"/>
              </a:ext>
            </a:extLst>
          </p:cNvPr>
          <p:cNvSpPr txBox="1"/>
          <p:nvPr/>
        </p:nvSpPr>
        <p:spPr>
          <a:xfrm>
            <a:off x="776870" y="5969292"/>
            <a:ext cx="6852221" cy="685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5745" algn="ctr" rtl="1">
              <a:lnSpc>
                <a:spcPct val="107000"/>
              </a:lnSpc>
              <a:spcAft>
                <a:spcPts val="800"/>
              </a:spcAft>
            </a:pPr>
            <a:r>
              <a:rPr lang="ar-SA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مقایسه تطبیقی سهم هزینه­های تحقیق و توسعه و طراحی از </a:t>
            </a:r>
            <a:r>
              <a:rPr lang="fa-I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پرداختهای غیرصنعتی </a:t>
            </a:r>
            <a:r>
              <a:rPr lang="ar-SA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در زنجیره نساجی و پوشاک با سایر منسوجات و متوسط بخش صنعتی </a:t>
            </a:r>
            <a:endParaRPr lang="en-US" sz="1600" b="1" dirty="0">
              <a:solidFill>
                <a:srgbClr val="000000"/>
              </a:solidFill>
              <a:latin typeface="Bahij Nassim"/>
              <a:cs typeface="B Nazanin" panose="00000400000000000000" pitchFamily="2" charset="-78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95E7B82-39A0-B2BB-ACC5-E52076DC2A05}"/>
              </a:ext>
            </a:extLst>
          </p:cNvPr>
          <p:cNvGrpSpPr/>
          <p:nvPr/>
        </p:nvGrpSpPr>
        <p:grpSpPr>
          <a:xfrm>
            <a:off x="7629237" y="1631695"/>
            <a:ext cx="1404717" cy="314714"/>
            <a:chOff x="5511444" y="2077800"/>
            <a:chExt cx="1258392" cy="289560"/>
          </a:xfrm>
        </p:grpSpPr>
        <p:sp>
          <p:nvSpPr>
            <p:cNvPr id="88" name="Diamond 87">
              <a:extLst>
                <a:ext uri="{FF2B5EF4-FFF2-40B4-BE49-F238E27FC236}">
                  <a16:creationId xmlns:a16="http://schemas.microsoft.com/office/drawing/2014/main" id="{812B41AF-34E6-DDD0-F717-5C39070CEF3F}"/>
                </a:ext>
              </a:extLst>
            </p:cNvPr>
            <p:cNvSpPr/>
            <p:nvPr/>
          </p:nvSpPr>
          <p:spPr>
            <a:xfrm>
              <a:off x="5529216" y="2192101"/>
              <a:ext cx="1199243" cy="45719"/>
            </a:xfrm>
            <a:prstGeom prst="diamond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16000">
                  <a:schemeClr val="accent1">
                    <a:lumMod val="0"/>
                    <a:lumOff val="100000"/>
                  </a:schemeClr>
                </a:gs>
                <a:gs pos="51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C9EFABF5-CE46-A66F-AD53-8CDD77210D98}"/>
                </a:ext>
              </a:extLst>
            </p:cNvPr>
            <p:cNvSpPr/>
            <p:nvPr/>
          </p:nvSpPr>
          <p:spPr>
            <a:xfrm>
              <a:off x="5511444" y="2077800"/>
              <a:ext cx="274320" cy="27432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0801340E-90EC-18C1-6960-E755E1FCCF90}"/>
                </a:ext>
              </a:extLst>
            </p:cNvPr>
            <p:cNvSpPr/>
            <p:nvPr/>
          </p:nvSpPr>
          <p:spPr>
            <a:xfrm>
              <a:off x="6495516" y="2093040"/>
              <a:ext cx="274320" cy="27432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3DB394A-7810-01F4-1C48-E82E812F6B60}"/>
              </a:ext>
            </a:extLst>
          </p:cNvPr>
          <p:cNvGrpSpPr/>
          <p:nvPr/>
        </p:nvGrpSpPr>
        <p:grpSpPr>
          <a:xfrm>
            <a:off x="7655440" y="6236215"/>
            <a:ext cx="1404717" cy="314714"/>
            <a:chOff x="5511444" y="2077800"/>
            <a:chExt cx="1258392" cy="289560"/>
          </a:xfrm>
        </p:grpSpPr>
        <p:sp>
          <p:nvSpPr>
            <p:cNvPr id="85" name="Diamond 84">
              <a:extLst>
                <a:ext uri="{FF2B5EF4-FFF2-40B4-BE49-F238E27FC236}">
                  <a16:creationId xmlns:a16="http://schemas.microsoft.com/office/drawing/2014/main" id="{E1E760F1-AE9F-A4AE-A68D-EF47FED2E2AD}"/>
                </a:ext>
              </a:extLst>
            </p:cNvPr>
            <p:cNvSpPr/>
            <p:nvPr/>
          </p:nvSpPr>
          <p:spPr>
            <a:xfrm>
              <a:off x="5529216" y="2192101"/>
              <a:ext cx="1199243" cy="45719"/>
            </a:xfrm>
            <a:prstGeom prst="diamond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16000">
                  <a:schemeClr val="accent1">
                    <a:lumMod val="0"/>
                    <a:lumOff val="100000"/>
                  </a:schemeClr>
                </a:gs>
                <a:gs pos="51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99108A39-01D9-BA36-3B3B-A31E04571205}"/>
                </a:ext>
              </a:extLst>
            </p:cNvPr>
            <p:cNvSpPr/>
            <p:nvPr/>
          </p:nvSpPr>
          <p:spPr>
            <a:xfrm>
              <a:off x="5511444" y="2077800"/>
              <a:ext cx="274320" cy="27432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CEC1DCC2-A32C-BFF5-92E5-E95DCBA779BC}"/>
                </a:ext>
              </a:extLst>
            </p:cNvPr>
            <p:cNvSpPr/>
            <p:nvPr/>
          </p:nvSpPr>
          <p:spPr>
            <a:xfrm>
              <a:off x="6495516" y="2093040"/>
              <a:ext cx="274320" cy="27432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1741118" y="361958"/>
            <a:ext cx="10249303" cy="3489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23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B Zar" pitchFamily="2" charset="-78"/>
              </a:rPr>
              <a:t>3- </a:t>
            </a:r>
            <a:r>
              <a:rPr lang="fa-IR" sz="2400" b="1" dirty="0">
                <a:solidFill>
                  <a:prstClr val="white"/>
                </a:solidFill>
                <a:latin typeface="Bahij Nassim"/>
                <a:ea typeface="Times New Roman" panose="02020603050405020304" pitchFamily="18" charset="0"/>
                <a:cs typeface="B Zar" panose="00000400000000000000" pitchFamily="2" charset="-78"/>
              </a:rPr>
              <a:t>ساختار بازار صنایع نساجی و پوشاک از منظر وضعیت گستردگی زنجیره ارزش</a:t>
            </a:r>
            <a:endParaRPr lang="en-US" sz="23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B Zar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E8045D-FBA9-9CDC-02EB-F811207C8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0835" y="3588227"/>
            <a:ext cx="3494856" cy="18089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241D2DB-08C9-FC58-66B0-D654A22E82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70" y="2003217"/>
            <a:ext cx="6961466" cy="382528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8F6CD26-9349-81DE-1DEF-E376BE6C8288}"/>
              </a:ext>
            </a:extLst>
          </p:cNvPr>
          <p:cNvCxnSpPr>
            <a:cxnSpLocks/>
          </p:cNvCxnSpPr>
          <p:nvPr/>
        </p:nvCxnSpPr>
        <p:spPr>
          <a:xfrm flipH="1">
            <a:off x="9393382" y="2895600"/>
            <a:ext cx="803563" cy="14685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851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1ED4B5E-B783-871B-B4EE-7456A25E4500}"/>
              </a:ext>
            </a:extLst>
          </p:cNvPr>
          <p:cNvSpPr/>
          <p:nvPr/>
        </p:nvSpPr>
        <p:spPr>
          <a:xfrm>
            <a:off x="8447315" y="1474122"/>
            <a:ext cx="3488376" cy="5189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8540BF-28FF-2C1A-9D36-87E1DE70BBD8}"/>
              </a:ext>
            </a:extLst>
          </p:cNvPr>
          <p:cNvSpPr/>
          <p:nvPr/>
        </p:nvSpPr>
        <p:spPr>
          <a:xfrm>
            <a:off x="406401" y="1486495"/>
            <a:ext cx="7702404" cy="51769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F07FA5-4559-D0AE-7E5D-CF6C296DE8DA}"/>
              </a:ext>
            </a:extLst>
          </p:cNvPr>
          <p:cNvSpPr/>
          <p:nvPr/>
        </p:nvSpPr>
        <p:spPr>
          <a:xfrm>
            <a:off x="0" y="226580"/>
            <a:ext cx="12192000" cy="687820"/>
          </a:xfrm>
          <a:prstGeom prst="rect">
            <a:avLst/>
          </a:prstGeom>
          <a:solidFill>
            <a:srgbClr val="6C52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7EC497-2274-28CD-25DD-4CDC54BDDA42}"/>
              </a:ext>
            </a:extLst>
          </p:cNvPr>
          <p:cNvSpPr txBox="1"/>
          <p:nvPr/>
        </p:nvSpPr>
        <p:spPr>
          <a:xfrm>
            <a:off x="776870" y="5969292"/>
            <a:ext cx="6852221" cy="685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5745" algn="ctr" rtl="1">
              <a:lnSpc>
                <a:spcPct val="107000"/>
              </a:lnSpc>
              <a:spcAft>
                <a:spcPts val="800"/>
              </a:spcAft>
            </a:pPr>
            <a:r>
              <a:rPr lang="ar-SA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مقایسه تطبیقی سهم هزینه­های </a:t>
            </a:r>
            <a:r>
              <a:rPr lang="fa-I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تبلیغات و بازاریابی </a:t>
            </a:r>
            <a:r>
              <a:rPr lang="ar-SA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از</a:t>
            </a:r>
            <a:r>
              <a:rPr lang="fa-I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پرداختهای غیرصنعتی </a:t>
            </a:r>
            <a:r>
              <a:rPr lang="ar-SA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در زنجیره نساجی و پوشاک با سایر منسوجات و متوسط بخش صنعتی </a:t>
            </a:r>
            <a:endParaRPr lang="en-US" sz="1600" b="1" dirty="0">
              <a:solidFill>
                <a:srgbClr val="000000"/>
              </a:solidFill>
              <a:latin typeface="Bahij Nassim"/>
              <a:cs typeface="B Nazanin" panose="00000400000000000000" pitchFamily="2" charset="-78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95E7B82-39A0-B2BB-ACC5-E52076DC2A05}"/>
              </a:ext>
            </a:extLst>
          </p:cNvPr>
          <p:cNvGrpSpPr/>
          <p:nvPr/>
        </p:nvGrpSpPr>
        <p:grpSpPr>
          <a:xfrm>
            <a:off x="7629237" y="1631695"/>
            <a:ext cx="1404717" cy="314714"/>
            <a:chOff x="5511444" y="2077800"/>
            <a:chExt cx="1258392" cy="289560"/>
          </a:xfrm>
        </p:grpSpPr>
        <p:sp>
          <p:nvSpPr>
            <p:cNvPr id="88" name="Diamond 87">
              <a:extLst>
                <a:ext uri="{FF2B5EF4-FFF2-40B4-BE49-F238E27FC236}">
                  <a16:creationId xmlns:a16="http://schemas.microsoft.com/office/drawing/2014/main" id="{812B41AF-34E6-DDD0-F717-5C39070CEF3F}"/>
                </a:ext>
              </a:extLst>
            </p:cNvPr>
            <p:cNvSpPr/>
            <p:nvPr/>
          </p:nvSpPr>
          <p:spPr>
            <a:xfrm>
              <a:off x="5529216" y="2192101"/>
              <a:ext cx="1199243" cy="45719"/>
            </a:xfrm>
            <a:prstGeom prst="diamond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16000">
                  <a:schemeClr val="accent1">
                    <a:lumMod val="0"/>
                    <a:lumOff val="100000"/>
                  </a:schemeClr>
                </a:gs>
                <a:gs pos="51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C9EFABF5-CE46-A66F-AD53-8CDD77210D98}"/>
                </a:ext>
              </a:extLst>
            </p:cNvPr>
            <p:cNvSpPr/>
            <p:nvPr/>
          </p:nvSpPr>
          <p:spPr>
            <a:xfrm>
              <a:off x="5511444" y="2077800"/>
              <a:ext cx="274320" cy="27432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0801340E-90EC-18C1-6960-E755E1FCCF90}"/>
                </a:ext>
              </a:extLst>
            </p:cNvPr>
            <p:cNvSpPr/>
            <p:nvPr/>
          </p:nvSpPr>
          <p:spPr>
            <a:xfrm>
              <a:off x="6495516" y="2093040"/>
              <a:ext cx="274320" cy="27432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3DB394A-7810-01F4-1C48-E82E812F6B60}"/>
              </a:ext>
            </a:extLst>
          </p:cNvPr>
          <p:cNvGrpSpPr/>
          <p:nvPr/>
        </p:nvGrpSpPr>
        <p:grpSpPr>
          <a:xfrm>
            <a:off x="7655440" y="6236215"/>
            <a:ext cx="1404717" cy="314714"/>
            <a:chOff x="5511444" y="2077800"/>
            <a:chExt cx="1258392" cy="289560"/>
          </a:xfrm>
        </p:grpSpPr>
        <p:sp>
          <p:nvSpPr>
            <p:cNvPr id="85" name="Diamond 84">
              <a:extLst>
                <a:ext uri="{FF2B5EF4-FFF2-40B4-BE49-F238E27FC236}">
                  <a16:creationId xmlns:a16="http://schemas.microsoft.com/office/drawing/2014/main" id="{E1E760F1-AE9F-A4AE-A68D-EF47FED2E2AD}"/>
                </a:ext>
              </a:extLst>
            </p:cNvPr>
            <p:cNvSpPr/>
            <p:nvPr/>
          </p:nvSpPr>
          <p:spPr>
            <a:xfrm>
              <a:off x="5529216" y="2192101"/>
              <a:ext cx="1199243" cy="45719"/>
            </a:xfrm>
            <a:prstGeom prst="diamond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16000">
                  <a:schemeClr val="accent1">
                    <a:lumMod val="0"/>
                    <a:lumOff val="100000"/>
                  </a:schemeClr>
                </a:gs>
                <a:gs pos="51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99108A39-01D9-BA36-3B3B-A31E04571205}"/>
                </a:ext>
              </a:extLst>
            </p:cNvPr>
            <p:cNvSpPr/>
            <p:nvPr/>
          </p:nvSpPr>
          <p:spPr>
            <a:xfrm>
              <a:off x="5511444" y="2077800"/>
              <a:ext cx="274320" cy="27432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CEC1DCC2-A32C-BFF5-92E5-E95DCBA779BC}"/>
                </a:ext>
              </a:extLst>
            </p:cNvPr>
            <p:cNvSpPr/>
            <p:nvPr/>
          </p:nvSpPr>
          <p:spPr>
            <a:xfrm>
              <a:off x="6495516" y="2093040"/>
              <a:ext cx="274320" cy="27432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1741118" y="361958"/>
            <a:ext cx="10249303" cy="3489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23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B Zar" pitchFamily="2" charset="-78"/>
              </a:rPr>
              <a:t>3- </a:t>
            </a:r>
            <a:r>
              <a:rPr lang="fa-IR" sz="2400" b="1" dirty="0">
                <a:solidFill>
                  <a:prstClr val="white"/>
                </a:solidFill>
                <a:latin typeface="Bahij Nassim"/>
                <a:ea typeface="Times New Roman" panose="02020603050405020304" pitchFamily="18" charset="0"/>
                <a:cs typeface="B Zar" panose="00000400000000000000" pitchFamily="2" charset="-78"/>
              </a:rPr>
              <a:t>ساختار بازار صنایع نساجی و پوشاک از منظر وضعیت گستردگی زنجیره ارزش</a:t>
            </a:r>
            <a:endParaRPr lang="en-US" sz="23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B Zar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E8045D-FBA9-9CDC-02EB-F811207C8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0835" y="3588227"/>
            <a:ext cx="3494856" cy="18089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FC8462-0680-59E2-901E-4BF8578644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94" y="1929845"/>
            <a:ext cx="7141655" cy="384506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8BB2827-A731-E2D2-AF91-E740D402FB1E}"/>
              </a:ext>
            </a:extLst>
          </p:cNvPr>
          <p:cNvCxnSpPr/>
          <p:nvPr/>
        </p:nvCxnSpPr>
        <p:spPr>
          <a:xfrm>
            <a:off x="10196945" y="2895600"/>
            <a:ext cx="748146" cy="13854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682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1ED4B5E-B783-871B-B4EE-7456A25E4500}"/>
              </a:ext>
            </a:extLst>
          </p:cNvPr>
          <p:cNvSpPr/>
          <p:nvPr/>
        </p:nvSpPr>
        <p:spPr>
          <a:xfrm>
            <a:off x="8995930" y="1474122"/>
            <a:ext cx="2939761" cy="5189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8540BF-28FF-2C1A-9D36-87E1DE70BBD8}"/>
              </a:ext>
            </a:extLst>
          </p:cNvPr>
          <p:cNvSpPr/>
          <p:nvPr/>
        </p:nvSpPr>
        <p:spPr>
          <a:xfrm>
            <a:off x="406401" y="1486495"/>
            <a:ext cx="8348846" cy="51769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F07FA5-4559-D0AE-7E5D-CF6C296DE8DA}"/>
              </a:ext>
            </a:extLst>
          </p:cNvPr>
          <p:cNvSpPr/>
          <p:nvPr/>
        </p:nvSpPr>
        <p:spPr>
          <a:xfrm>
            <a:off x="0" y="226580"/>
            <a:ext cx="12192000" cy="687820"/>
          </a:xfrm>
          <a:prstGeom prst="rect">
            <a:avLst/>
          </a:prstGeom>
          <a:solidFill>
            <a:srgbClr val="6C52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BE6202-C99D-2FF7-F24B-DADC2CD39833}"/>
              </a:ext>
            </a:extLst>
          </p:cNvPr>
          <p:cNvSpPr txBox="1"/>
          <p:nvPr/>
        </p:nvSpPr>
        <p:spPr>
          <a:xfrm>
            <a:off x="9149622" y="1808591"/>
            <a:ext cx="2786069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rtl="1">
              <a:buFont typeface="Wingdings" panose="05000000000000000000" pitchFamily="2" charset="2"/>
              <a:buChar char="§"/>
            </a:pPr>
            <a:r>
              <a:rPr lang="fa-IR" sz="2000" dirty="0">
                <a:solidFill>
                  <a:srgbClr val="000000"/>
                </a:solidFill>
                <a:latin typeface="Bahij Nassim"/>
                <a:ea typeface="Times New Roman" panose="02020603050405020304" pitchFamily="18" charset="0"/>
                <a:cs typeface="B Traffic" panose="00000400000000000000" pitchFamily="2" charset="-78"/>
              </a:rPr>
              <a:t>در صنایع نساجی و پوشاک کشور، بیشترین سهم از پرداختهای غیرصنعتی مربوط به حمل­ونقل و تبلیغات (متوسط سهم 40 درصدی) است که قدرت کمی برای ایجاد ارزش افزوده دارند. </a:t>
            </a:r>
          </a:p>
          <a:p>
            <a:pPr marL="285750" indent="-285750" algn="just" rtl="1">
              <a:buFont typeface="Wingdings" panose="05000000000000000000" pitchFamily="2" charset="2"/>
              <a:buChar char="§"/>
            </a:pPr>
            <a:endParaRPr lang="fa-IR" sz="2000" dirty="0">
              <a:solidFill>
                <a:srgbClr val="000000"/>
              </a:solidFill>
              <a:latin typeface="Bahij Nassim"/>
              <a:ea typeface="Times New Roman" panose="02020603050405020304" pitchFamily="18" charset="0"/>
              <a:cs typeface="B Traffic" panose="00000400000000000000" pitchFamily="2" charset="-78"/>
            </a:endParaRPr>
          </a:p>
          <a:p>
            <a:pPr marL="285750" indent="-285750" algn="just" rtl="1">
              <a:buFont typeface="Wingdings" panose="05000000000000000000" pitchFamily="2" charset="2"/>
              <a:buChar char="§"/>
            </a:pPr>
            <a:r>
              <a:rPr lang="fa-IR" sz="2000" dirty="0">
                <a:solidFill>
                  <a:srgbClr val="000000"/>
                </a:solidFill>
                <a:latin typeface="Bahij Nassim"/>
                <a:ea typeface="Times New Roman" panose="02020603050405020304" pitchFamily="18" charset="0"/>
                <a:cs typeface="B Traffic" panose="00000400000000000000" pitchFamily="2" charset="-78"/>
              </a:rPr>
              <a:t>کمترین سهم مربوط به هزینه های </a:t>
            </a:r>
            <a:r>
              <a:rPr lang="en-US" sz="2000" dirty="0">
                <a:solidFill>
                  <a:srgbClr val="000000"/>
                </a:solidFill>
                <a:latin typeface="Bahij Nassim"/>
                <a:ea typeface="Times New Roman" panose="02020603050405020304" pitchFamily="18" charset="0"/>
                <a:cs typeface="B Traffic" panose="00000400000000000000" pitchFamily="2" charset="-78"/>
              </a:rPr>
              <a:t>R&amp;D</a:t>
            </a:r>
            <a:r>
              <a:rPr lang="fa-IR" sz="2000" dirty="0">
                <a:solidFill>
                  <a:srgbClr val="000000"/>
                </a:solidFill>
                <a:latin typeface="Bahij Nassim"/>
                <a:ea typeface="Times New Roman" panose="02020603050405020304" pitchFamily="18" charset="0"/>
                <a:cs typeface="B Traffic" panose="00000400000000000000" pitchFamily="2" charset="-78"/>
              </a:rPr>
              <a:t> و طراحی می­باشد که از قدرت بالایی جهت خلق ارزش افزوده برخوردار است.</a:t>
            </a:r>
            <a:endParaRPr lang="en-US" sz="2000" dirty="0">
              <a:solidFill>
                <a:prstClr val="white"/>
              </a:solidFill>
              <a:cs typeface="B Traffic" panose="00000400000000000000" pitchFamily="2" charset="-7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7EC497-2274-28CD-25DD-4CDC54BDDA42}"/>
              </a:ext>
            </a:extLst>
          </p:cNvPr>
          <p:cNvSpPr txBox="1"/>
          <p:nvPr/>
        </p:nvSpPr>
        <p:spPr>
          <a:xfrm>
            <a:off x="647084" y="6203463"/>
            <a:ext cx="8492319" cy="355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5745" algn="ctr" rtl="1">
              <a:lnSpc>
                <a:spcPct val="107000"/>
              </a:lnSpc>
              <a:spcAft>
                <a:spcPts val="800"/>
              </a:spcAft>
            </a:pPr>
            <a:r>
              <a:rPr lang="fa-IR" sz="1600" b="1" dirty="0">
                <a:solidFill>
                  <a:srgbClr val="000000"/>
                </a:solidFill>
                <a:latin typeface="Bahij Nassim"/>
                <a:cs typeface="B Traffic" panose="00000400000000000000" pitchFamily="2" charset="-78"/>
              </a:rPr>
              <a:t>وضعیت زنجیره ارزش صنایع نساجی و پوشاک</a:t>
            </a:r>
            <a:endParaRPr lang="en-US" sz="1600" b="1" dirty="0">
              <a:solidFill>
                <a:srgbClr val="000000"/>
              </a:solidFill>
              <a:latin typeface="Bahij Nassim"/>
              <a:cs typeface="B Traffic" panose="00000400000000000000" pitchFamily="2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85FC0C-E929-68C8-C6BF-3EDCB278D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222" y="1683720"/>
            <a:ext cx="8318448" cy="4322519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84176374-2CF3-F457-48D1-75A3F87A9810}"/>
              </a:ext>
            </a:extLst>
          </p:cNvPr>
          <p:cNvSpPr/>
          <p:nvPr/>
        </p:nvSpPr>
        <p:spPr>
          <a:xfrm>
            <a:off x="3880744" y="4070759"/>
            <a:ext cx="4650472" cy="928914"/>
          </a:xfrm>
          <a:prstGeom prst="rect">
            <a:avLst/>
          </a:prstGeom>
          <a:solidFill>
            <a:schemeClr val="accent1">
              <a:alpha val="13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95E7B82-39A0-B2BB-ACC5-E52076DC2A05}"/>
              </a:ext>
            </a:extLst>
          </p:cNvPr>
          <p:cNvGrpSpPr/>
          <p:nvPr/>
        </p:nvGrpSpPr>
        <p:grpSpPr>
          <a:xfrm>
            <a:off x="8172519" y="1578687"/>
            <a:ext cx="1404717" cy="314714"/>
            <a:chOff x="5511444" y="2077800"/>
            <a:chExt cx="1258392" cy="289560"/>
          </a:xfrm>
        </p:grpSpPr>
        <p:sp>
          <p:nvSpPr>
            <p:cNvPr id="88" name="Diamond 87">
              <a:extLst>
                <a:ext uri="{FF2B5EF4-FFF2-40B4-BE49-F238E27FC236}">
                  <a16:creationId xmlns:a16="http://schemas.microsoft.com/office/drawing/2014/main" id="{812B41AF-34E6-DDD0-F717-5C39070CEF3F}"/>
                </a:ext>
              </a:extLst>
            </p:cNvPr>
            <p:cNvSpPr/>
            <p:nvPr/>
          </p:nvSpPr>
          <p:spPr>
            <a:xfrm>
              <a:off x="5529216" y="2192101"/>
              <a:ext cx="1199243" cy="45719"/>
            </a:xfrm>
            <a:prstGeom prst="diamond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16000">
                  <a:schemeClr val="accent1">
                    <a:lumMod val="0"/>
                    <a:lumOff val="100000"/>
                  </a:schemeClr>
                </a:gs>
                <a:gs pos="51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C9EFABF5-CE46-A66F-AD53-8CDD77210D98}"/>
                </a:ext>
              </a:extLst>
            </p:cNvPr>
            <p:cNvSpPr/>
            <p:nvPr/>
          </p:nvSpPr>
          <p:spPr>
            <a:xfrm>
              <a:off x="5511444" y="2077800"/>
              <a:ext cx="274320" cy="27432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0801340E-90EC-18C1-6960-E755E1FCCF90}"/>
                </a:ext>
              </a:extLst>
            </p:cNvPr>
            <p:cNvSpPr/>
            <p:nvPr/>
          </p:nvSpPr>
          <p:spPr>
            <a:xfrm>
              <a:off x="6495516" y="2093040"/>
              <a:ext cx="274320" cy="27432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3DB394A-7810-01F4-1C48-E82E812F6B60}"/>
              </a:ext>
            </a:extLst>
          </p:cNvPr>
          <p:cNvGrpSpPr/>
          <p:nvPr/>
        </p:nvGrpSpPr>
        <p:grpSpPr>
          <a:xfrm>
            <a:off x="8111355" y="6296664"/>
            <a:ext cx="1404717" cy="314714"/>
            <a:chOff x="5511444" y="2077800"/>
            <a:chExt cx="1258392" cy="289560"/>
          </a:xfrm>
        </p:grpSpPr>
        <p:sp>
          <p:nvSpPr>
            <p:cNvPr id="85" name="Diamond 84">
              <a:extLst>
                <a:ext uri="{FF2B5EF4-FFF2-40B4-BE49-F238E27FC236}">
                  <a16:creationId xmlns:a16="http://schemas.microsoft.com/office/drawing/2014/main" id="{E1E760F1-AE9F-A4AE-A68D-EF47FED2E2AD}"/>
                </a:ext>
              </a:extLst>
            </p:cNvPr>
            <p:cNvSpPr/>
            <p:nvPr/>
          </p:nvSpPr>
          <p:spPr>
            <a:xfrm>
              <a:off x="5529216" y="2192101"/>
              <a:ext cx="1199243" cy="45719"/>
            </a:xfrm>
            <a:prstGeom prst="diamond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16000">
                  <a:schemeClr val="accent1">
                    <a:lumMod val="0"/>
                    <a:lumOff val="100000"/>
                  </a:schemeClr>
                </a:gs>
                <a:gs pos="51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99108A39-01D9-BA36-3B3B-A31E04571205}"/>
                </a:ext>
              </a:extLst>
            </p:cNvPr>
            <p:cNvSpPr/>
            <p:nvPr/>
          </p:nvSpPr>
          <p:spPr>
            <a:xfrm>
              <a:off x="5511444" y="2077800"/>
              <a:ext cx="274320" cy="27432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CEC1DCC2-A32C-BFF5-92E5-E95DCBA779BC}"/>
                </a:ext>
              </a:extLst>
            </p:cNvPr>
            <p:cNvSpPr/>
            <p:nvPr/>
          </p:nvSpPr>
          <p:spPr>
            <a:xfrm>
              <a:off x="6495516" y="2093040"/>
              <a:ext cx="274320" cy="27432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9" name="Title 1"/>
          <p:cNvSpPr txBox="1">
            <a:spLocks noGrp="1"/>
          </p:cNvSpPr>
          <p:nvPr>
            <p:ph type="title"/>
          </p:nvPr>
        </p:nvSpPr>
        <p:spPr>
          <a:xfrm>
            <a:off x="277813" y="227013"/>
            <a:ext cx="11658600" cy="6873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23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B Zar" pitchFamily="2" charset="-78"/>
              </a:rPr>
              <a:t>3- </a:t>
            </a:r>
            <a:r>
              <a:rPr lang="fa-IR" sz="2400" b="1" dirty="0">
                <a:solidFill>
                  <a:prstClr val="white"/>
                </a:solidFill>
                <a:latin typeface="Bahij Nassim"/>
                <a:ea typeface="Times New Roman" panose="02020603050405020304" pitchFamily="18" charset="0"/>
                <a:cs typeface="B Zar" panose="00000400000000000000" pitchFamily="2" charset="-78"/>
              </a:rPr>
              <a:t>ساختار بازار صنایع نساجی و پوشاک از منظر وضعیت گستردگی زنجیره ارزش</a:t>
            </a:r>
            <a:endParaRPr lang="en-US" sz="23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01794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>
                <a:cs typeface="B Nazanin" pitchFamily="2" charset="-78"/>
              </a:rPr>
              <a:t>توسعه اقدامات دستجمعی </a:t>
            </a:r>
            <a:endParaRPr lang="en-US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66615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2808</TotalTime>
  <Words>588</Words>
  <Application>Microsoft Office PowerPoint</Application>
  <PresentationFormat>Widescreen</PresentationFormat>
  <Paragraphs>44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B Zar</vt:lpstr>
      <vt:lpstr>Bahij Nassim</vt:lpstr>
      <vt:lpstr>Calibri</vt:lpstr>
      <vt:lpstr>Calibri Light</vt:lpstr>
      <vt:lpstr>Tahoma</vt:lpstr>
      <vt:lpstr>Wingdings</vt:lpstr>
      <vt:lpstr>Office Theme</vt:lpstr>
      <vt:lpstr>2_Office Theme</vt:lpstr>
      <vt:lpstr>PowerPoint Presentation</vt:lpstr>
      <vt:lpstr>PowerPoint Presentation</vt:lpstr>
      <vt:lpstr>2- ضریب خلق ارزش افزوده در صنایع نساجی و پوشاک ایران</vt:lpstr>
      <vt:lpstr>PowerPoint Presentation</vt:lpstr>
      <vt:lpstr>PowerPoint Presentation</vt:lpstr>
      <vt:lpstr>PowerPoint Presentation</vt:lpstr>
      <vt:lpstr>PowerPoint Presentation</vt:lpstr>
      <vt:lpstr>3- ساختار بازار صنایع نساجی و پوشاک از منظر وضعیت گستردگی زنجیره ارزش</vt:lpstr>
      <vt:lpstr>توسعه اقدامات دستجمعی </vt:lpstr>
      <vt:lpstr>PowerPoint Presentation</vt:lpstr>
      <vt:lpstr>1- توان ارزآوری صنایع نساجی و پوشاک</vt:lpstr>
      <vt:lpstr>2- توان ارزآوری صنایع نساجی و پوشاک</vt:lpstr>
      <vt:lpstr>3- توان ارزآوری صنایع نساجی و پوشاک</vt:lpstr>
      <vt:lpstr>4- راهبردهای مسلط جهانی در تولید صنعتی مشتمل بر صنایع پوشاک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برنامه راهبردی صنایع نساجی و پوشاک ایران</dc:title>
  <dc:creator>acer</dc:creator>
  <cp:lastModifiedBy>بند علی - آزاده</cp:lastModifiedBy>
  <cp:revision>185</cp:revision>
  <dcterms:created xsi:type="dcterms:W3CDTF">2022-06-13T18:45:03Z</dcterms:created>
  <dcterms:modified xsi:type="dcterms:W3CDTF">2023-07-22T04:39:42Z</dcterms:modified>
</cp:coreProperties>
</file>